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82" r:id="rId4"/>
    <p:sldId id="259" r:id="rId5"/>
    <p:sldId id="301" r:id="rId6"/>
    <p:sldId id="266" r:id="rId7"/>
    <p:sldId id="302" r:id="rId8"/>
    <p:sldId id="304" r:id="rId9"/>
    <p:sldId id="303" r:id="rId10"/>
    <p:sldId id="263" r:id="rId11"/>
    <p:sldId id="305" r:id="rId12"/>
    <p:sldId id="306" r:id="rId13"/>
    <p:sldId id="307" r:id="rId14"/>
    <p:sldId id="308" r:id="rId15"/>
    <p:sldId id="309" r:id="rId16"/>
    <p:sldId id="311" r:id="rId17"/>
    <p:sldId id="310" r:id="rId18"/>
    <p:sldId id="312" r:id="rId19"/>
    <p:sldId id="31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568"/>
    <p:restoredTop sz="94631"/>
  </p:normalViewPr>
  <p:slideViewPr>
    <p:cSldViewPr snapToGrid="0" snapToObjects="1">
      <p:cViewPr>
        <p:scale>
          <a:sx n="96" d="100"/>
          <a:sy n="96" d="100"/>
        </p:scale>
        <p:origin x="432" y="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4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5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4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9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2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8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1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61667-53B5-714D-9C73-B3FE32EB951A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data analysis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Visiting professor</a:t>
            </a:r>
          </a:p>
          <a:p>
            <a:r>
              <a:rPr lang="en-US" dirty="0"/>
              <a:t>Viktor Ermakov</a:t>
            </a:r>
          </a:p>
        </p:txBody>
      </p:sp>
    </p:spTree>
    <p:extLst>
      <p:ext uri="{BB962C8B-B14F-4D97-AF65-F5344CB8AC3E}">
        <p14:creationId xmlns:p14="http://schemas.microsoft.com/office/powerpoint/2010/main" val="26607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2"/>
    </mc:Choice>
    <mc:Fallback xmlns="">
      <p:transition spd="slow" advTm="6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997ED0C-1B16-A942-BCB4-D53C449982E4}"/>
              </a:ext>
            </a:extLst>
          </p:cNvPr>
          <p:cNvGrpSpPr/>
          <p:nvPr/>
        </p:nvGrpSpPr>
        <p:grpSpPr>
          <a:xfrm>
            <a:off x="7818400" y="1993899"/>
            <a:ext cx="2961831" cy="1461600"/>
            <a:chOff x="7818400" y="1993899"/>
            <a:chExt cx="2961831" cy="14616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4DD64A9-85FE-6C4B-8DE9-847A2C25C962}"/>
                </a:ext>
              </a:extLst>
            </p:cNvPr>
            <p:cNvSpPr/>
            <p:nvPr/>
          </p:nvSpPr>
          <p:spPr>
            <a:xfrm>
              <a:off x="7818400" y="2724149"/>
              <a:ext cx="735607" cy="730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A6AD15F-0B88-BC48-8D89-CFA70E9BE90E}"/>
                </a:ext>
              </a:extLst>
            </p:cNvPr>
            <p:cNvSpPr/>
            <p:nvPr/>
          </p:nvSpPr>
          <p:spPr>
            <a:xfrm>
              <a:off x="8560475" y="1993899"/>
              <a:ext cx="735607" cy="1461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59CF41-FE57-6348-BBFC-AC4B0365156D}"/>
                </a:ext>
              </a:extLst>
            </p:cNvPr>
            <p:cNvSpPr/>
            <p:nvPr/>
          </p:nvSpPr>
          <p:spPr>
            <a:xfrm>
              <a:off x="9302550" y="2724149"/>
              <a:ext cx="735607" cy="730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008E4302-2BFD-CB4B-9969-00FD3D53EC08}"/>
                </a:ext>
              </a:extLst>
            </p:cNvPr>
            <p:cNvSpPr/>
            <p:nvPr/>
          </p:nvSpPr>
          <p:spPr>
            <a:xfrm>
              <a:off x="10044624" y="2724149"/>
              <a:ext cx="735607" cy="7308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Maximum likelihood estimation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600867-B190-FD4B-818C-1A548B4A3333}"/>
              </a:ext>
            </a:extLst>
          </p:cNvPr>
          <p:cNvSpPr/>
          <p:nvPr/>
        </p:nvSpPr>
        <p:spPr>
          <a:xfrm>
            <a:off x="11275448" y="326153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9C7D6-FF37-CE4D-8594-431395495333}"/>
              </a:ext>
            </a:extLst>
          </p:cNvPr>
          <p:cNvCxnSpPr>
            <a:cxnSpLocks/>
          </p:cNvCxnSpPr>
          <p:nvPr/>
        </p:nvCxnSpPr>
        <p:spPr>
          <a:xfrm flipV="1">
            <a:off x="7810418" y="1781807"/>
            <a:ext cx="0" cy="1673142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90F1EB-C15A-5049-9BB5-707DD95828C6}"/>
              </a:ext>
            </a:extLst>
          </p:cNvPr>
          <p:cNvCxnSpPr>
            <a:cxnSpLocks/>
          </p:cNvCxnSpPr>
          <p:nvPr/>
        </p:nvCxnSpPr>
        <p:spPr>
          <a:xfrm>
            <a:off x="7319143" y="3461374"/>
            <a:ext cx="4034657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1EF44BB-C899-D343-B183-F8BC7882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8848"/>
            <a:ext cx="6026063" cy="4377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Experimental data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dirty="0"/>
              <a:t>, </a:t>
            </a:r>
            <a:r>
              <a:rPr lang="en-US" dirty="0">
                <a:latin typeface="Lucida Handwriting" panose="03010101010101010101" pitchFamily="66" charset="77"/>
              </a:rPr>
              <a:t>…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n</a:t>
            </a:r>
            <a:endParaRPr lang="en-US" baseline="-25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 algn="just">
              <a:buNone/>
            </a:pPr>
            <a:r>
              <a:rPr lang="en-US" dirty="0"/>
              <a:t>assumed to be observations of a random variable </a:t>
            </a:r>
            <a:r>
              <a:rPr lang="en-US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/>
              <a:t> that has a distribution with a probability density function </a:t>
            </a:r>
            <a:r>
              <a:rPr lang="en-US" dirty="0" err="1">
                <a:latin typeface="Lucida Handwriting" panose="03010101010101010101" pitchFamily="66" charset="77"/>
              </a:rPr>
              <a:t>f</a:t>
            </a:r>
            <a:r>
              <a:rPr lang="en-US" baseline="-25000" dirty="0" err="1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2C36B5-1635-0148-9435-711F7E94F5FF}"/>
              </a:ext>
            </a:extLst>
          </p:cNvPr>
          <p:cNvSpPr/>
          <p:nvPr/>
        </p:nvSpPr>
        <p:spPr>
          <a:xfrm>
            <a:off x="8002949" y="3394467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AEC6E-C97A-C84D-A799-328E4828A3D4}"/>
              </a:ext>
            </a:extLst>
          </p:cNvPr>
          <p:cNvSpPr/>
          <p:nvPr/>
        </p:nvSpPr>
        <p:spPr>
          <a:xfrm>
            <a:off x="8773632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CE5EE4-387A-1740-9D32-7485A57EFB9E}"/>
              </a:ext>
            </a:extLst>
          </p:cNvPr>
          <p:cNvSpPr/>
          <p:nvPr/>
        </p:nvSpPr>
        <p:spPr>
          <a:xfrm>
            <a:off x="10391178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AB30A-5A2C-C64F-B48D-B494204A6165}"/>
              </a:ext>
            </a:extLst>
          </p:cNvPr>
          <p:cNvSpPr/>
          <p:nvPr/>
        </p:nvSpPr>
        <p:spPr>
          <a:xfrm>
            <a:off x="9081727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81F0F7-158D-A946-9AFF-04EA4CCB46B2}"/>
              </a:ext>
            </a:extLst>
          </p:cNvPr>
          <p:cNvSpPr/>
          <p:nvPr/>
        </p:nvSpPr>
        <p:spPr>
          <a:xfrm>
            <a:off x="9870984" y="3390109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E37BD2-286C-9449-8A71-AE2D867344B7}"/>
              </a:ext>
            </a:extLst>
          </p:cNvPr>
          <p:cNvSpPr/>
          <p:nvPr/>
        </p:nvSpPr>
        <p:spPr>
          <a:xfrm>
            <a:off x="10293567" y="3485266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52AD63-2F22-554A-9589-EE751DFC3CD0}"/>
              </a:ext>
            </a:extLst>
          </p:cNvPr>
          <p:cNvSpPr/>
          <p:nvPr/>
        </p:nvSpPr>
        <p:spPr>
          <a:xfrm>
            <a:off x="9737409" y="34835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3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3169CC-3B08-E049-B247-1B4EDCC093D4}"/>
              </a:ext>
            </a:extLst>
          </p:cNvPr>
          <p:cNvSpPr/>
          <p:nvPr/>
        </p:nvSpPr>
        <p:spPr>
          <a:xfrm>
            <a:off x="8950237" y="348790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810FAC-13CC-8E45-9C1C-DCF316DB4664}"/>
              </a:ext>
            </a:extLst>
          </p:cNvPr>
          <p:cNvSpPr/>
          <p:nvPr/>
        </p:nvSpPr>
        <p:spPr>
          <a:xfrm>
            <a:off x="8635822" y="3487978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5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BBB40-C09F-304C-8A96-A2C892B9238E}"/>
              </a:ext>
            </a:extLst>
          </p:cNvPr>
          <p:cNvSpPr/>
          <p:nvPr/>
        </p:nvSpPr>
        <p:spPr>
          <a:xfrm>
            <a:off x="7868888" y="348784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4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585C3A1-60F1-7F48-93AD-F73DE9BA0C8D}"/>
              </a:ext>
            </a:extLst>
          </p:cNvPr>
          <p:cNvCxnSpPr/>
          <p:nvPr/>
        </p:nvCxnSpPr>
        <p:spPr>
          <a:xfrm flipV="1">
            <a:off x="7811967" y="3261131"/>
            <a:ext cx="0" cy="37356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4D2EAE4-116E-8440-A290-C684EF84C216}"/>
              </a:ext>
            </a:extLst>
          </p:cNvPr>
          <p:cNvCxnSpPr/>
          <p:nvPr/>
        </p:nvCxnSpPr>
        <p:spPr>
          <a:xfrm flipV="1">
            <a:off x="8556196" y="3261131"/>
            <a:ext cx="0" cy="37356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46E497-7DF1-244D-8F83-98C90A80FEBD}"/>
              </a:ext>
            </a:extLst>
          </p:cNvPr>
          <p:cNvCxnSpPr/>
          <p:nvPr/>
        </p:nvCxnSpPr>
        <p:spPr>
          <a:xfrm flipV="1">
            <a:off x="10044654" y="3261131"/>
            <a:ext cx="0" cy="37356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BD3311-A70E-E541-AA9D-D351FC1A928E}"/>
              </a:ext>
            </a:extLst>
          </p:cNvPr>
          <p:cNvCxnSpPr/>
          <p:nvPr/>
        </p:nvCxnSpPr>
        <p:spPr>
          <a:xfrm flipV="1">
            <a:off x="10788884" y="3261131"/>
            <a:ext cx="0" cy="37356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DD86E8D-537B-F746-A428-4472B19C195A}"/>
              </a:ext>
            </a:extLst>
          </p:cNvPr>
          <p:cNvCxnSpPr/>
          <p:nvPr/>
        </p:nvCxnSpPr>
        <p:spPr>
          <a:xfrm flipV="1">
            <a:off x="9300425" y="3261131"/>
            <a:ext cx="0" cy="37356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73E88C7-23DB-3B48-89E1-F8E77E4DD56A}"/>
              </a:ext>
            </a:extLst>
          </p:cNvPr>
          <p:cNvSpPr txBox="1"/>
          <p:nvPr/>
        </p:nvSpPr>
        <p:spPr>
          <a:xfrm>
            <a:off x="7763913" y="312565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2204895-E3D1-5B45-A3A5-86D67C7D435A}"/>
              </a:ext>
            </a:extLst>
          </p:cNvPr>
          <p:cNvSpPr txBox="1"/>
          <p:nvPr/>
        </p:nvSpPr>
        <p:spPr>
          <a:xfrm>
            <a:off x="9260993" y="312565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DB8CC6-63AC-CD48-99FD-59097030FFBD}"/>
              </a:ext>
            </a:extLst>
          </p:cNvPr>
          <p:cNvSpPr txBox="1"/>
          <p:nvPr/>
        </p:nvSpPr>
        <p:spPr>
          <a:xfrm>
            <a:off x="10009534" y="312565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0DCB2B-14A3-D547-AF47-396882E7FF18}"/>
              </a:ext>
            </a:extLst>
          </p:cNvPr>
          <p:cNvSpPr txBox="1"/>
          <p:nvPr/>
        </p:nvSpPr>
        <p:spPr>
          <a:xfrm>
            <a:off x="8512453" y="312565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B84E2E-892A-CE4D-B477-C0371425D4F2}"/>
              </a:ext>
            </a:extLst>
          </p:cNvPr>
          <p:cNvSpPr txBox="1"/>
          <p:nvPr/>
        </p:nvSpPr>
        <p:spPr>
          <a:xfrm>
            <a:off x="7237875" y="312565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666E59-91B3-7D49-9A7A-357B7C38FE7A}"/>
              </a:ext>
            </a:extLst>
          </p:cNvPr>
          <p:cNvSpPr txBox="1"/>
          <p:nvPr/>
        </p:nvSpPr>
        <p:spPr>
          <a:xfrm>
            <a:off x="10753623" y="3125659"/>
            <a:ext cx="2568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EC9039C-F058-CE4D-AED6-42618D71931D}"/>
              </a:ext>
            </a:extLst>
          </p:cNvPr>
          <p:cNvCxnSpPr>
            <a:cxnSpLocks/>
          </p:cNvCxnSpPr>
          <p:nvPr/>
        </p:nvCxnSpPr>
        <p:spPr>
          <a:xfrm flipV="1">
            <a:off x="7622621" y="2724150"/>
            <a:ext cx="193590" cy="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018F97C-8AA8-1945-8B95-A3CE72E8105C}"/>
              </a:ext>
            </a:extLst>
          </p:cNvPr>
          <p:cNvCxnSpPr>
            <a:cxnSpLocks/>
          </p:cNvCxnSpPr>
          <p:nvPr/>
        </p:nvCxnSpPr>
        <p:spPr>
          <a:xfrm>
            <a:off x="7622621" y="1995121"/>
            <a:ext cx="937854" cy="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8B15F83-91FF-7E4A-B575-B1FB26275BDD}"/>
              </a:ext>
            </a:extLst>
          </p:cNvPr>
          <p:cNvSpPr txBox="1"/>
          <p:nvPr/>
        </p:nvSpPr>
        <p:spPr>
          <a:xfrm>
            <a:off x="7414206" y="25476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B5A6FD5-2363-F34C-8DF3-CFFBD17A5218}"/>
              </a:ext>
            </a:extLst>
          </p:cNvPr>
          <p:cNvSpPr txBox="1"/>
          <p:nvPr/>
        </p:nvSpPr>
        <p:spPr>
          <a:xfrm>
            <a:off x="7414206" y="180923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309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3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uiExpand="1" build="p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9" grpId="0"/>
      <p:bldP spid="39" grpId="1"/>
      <p:bldP spid="40" grpId="0"/>
      <p:bldP spid="40" grpId="1"/>
      <p:bldP spid="53" grpId="0"/>
      <p:bldP spid="53" grpId="1"/>
      <p:bldP spid="54" grpId="0"/>
      <p:bldP spid="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Maximum likelihood estimation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600867-B190-FD4B-818C-1A548B4A3333}"/>
              </a:ext>
            </a:extLst>
          </p:cNvPr>
          <p:cNvSpPr/>
          <p:nvPr/>
        </p:nvSpPr>
        <p:spPr>
          <a:xfrm>
            <a:off x="11275448" y="326153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05973-B84F-D444-8C92-4BBB64DB1DBB}"/>
              </a:ext>
            </a:extLst>
          </p:cNvPr>
          <p:cNvSpPr/>
          <p:nvPr/>
        </p:nvSpPr>
        <p:spPr>
          <a:xfrm>
            <a:off x="7761360" y="1634330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Lucida Handwriting" panose="03010101010101010101" pitchFamily="66" charset="77"/>
              </a:rPr>
              <a:t>f</a:t>
            </a:r>
            <a:r>
              <a:rPr lang="en-US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9C7D6-FF37-CE4D-8594-431395495333}"/>
              </a:ext>
            </a:extLst>
          </p:cNvPr>
          <p:cNvCxnSpPr>
            <a:cxnSpLocks/>
          </p:cNvCxnSpPr>
          <p:nvPr/>
        </p:nvCxnSpPr>
        <p:spPr>
          <a:xfrm flipV="1">
            <a:off x="7810418" y="1781807"/>
            <a:ext cx="0" cy="1673142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90F1EB-C15A-5049-9BB5-707DD95828C6}"/>
              </a:ext>
            </a:extLst>
          </p:cNvPr>
          <p:cNvCxnSpPr>
            <a:cxnSpLocks/>
          </p:cNvCxnSpPr>
          <p:nvPr/>
        </p:nvCxnSpPr>
        <p:spPr>
          <a:xfrm>
            <a:off x="7319143" y="3461374"/>
            <a:ext cx="4034657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22C36B5-1635-0148-9435-711F7E94F5FF}"/>
              </a:ext>
            </a:extLst>
          </p:cNvPr>
          <p:cNvSpPr/>
          <p:nvPr/>
        </p:nvSpPr>
        <p:spPr>
          <a:xfrm>
            <a:off x="8002949" y="3394467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AEC6E-C97A-C84D-A799-328E4828A3D4}"/>
              </a:ext>
            </a:extLst>
          </p:cNvPr>
          <p:cNvSpPr/>
          <p:nvPr/>
        </p:nvSpPr>
        <p:spPr>
          <a:xfrm>
            <a:off x="8773632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CE5EE4-387A-1740-9D32-7485A57EFB9E}"/>
              </a:ext>
            </a:extLst>
          </p:cNvPr>
          <p:cNvSpPr/>
          <p:nvPr/>
        </p:nvSpPr>
        <p:spPr>
          <a:xfrm>
            <a:off x="10391178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81F0F7-158D-A946-9AFF-04EA4CCB46B2}"/>
              </a:ext>
            </a:extLst>
          </p:cNvPr>
          <p:cNvSpPr/>
          <p:nvPr/>
        </p:nvSpPr>
        <p:spPr>
          <a:xfrm>
            <a:off x="9870984" y="3390109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E37BD2-286C-9449-8A71-AE2D867344B7}"/>
              </a:ext>
            </a:extLst>
          </p:cNvPr>
          <p:cNvSpPr/>
          <p:nvPr/>
        </p:nvSpPr>
        <p:spPr>
          <a:xfrm>
            <a:off x="10293567" y="3485266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52AD63-2F22-554A-9589-EE751DFC3CD0}"/>
              </a:ext>
            </a:extLst>
          </p:cNvPr>
          <p:cNvSpPr/>
          <p:nvPr/>
        </p:nvSpPr>
        <p:spPr>
          <a:xfrm>
            <a:off x="9737409" y="34835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3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3169CC-3B08-E049-B247-1B4EDCC093D4}"/>
              </a:ext>
            </a:extLst>
          </p:cNvPr>
          <p:cNvSpPr/>
          <p:nvPr/>
        </p:nvSpPr>
        <p:spPr>
          <a:xfrm>
            <a:off x="8950237" y="348790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810FAC-13CC-8E45-9C1C-DCF316DB4664}"/>
              </a:ext>
            </a:extLst>
          </p:cNvPr>
          <p:cNvSpPr/>
          <p:nvPr/>
        </p:nvSpPr>
        <p:spPr>
          <a:xfrm>
            <a:off x="8635822" y="3487978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5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BBB40-C09F-304C-8A96-A2C892B9238E}"/>
              </a:ext>
            </a:extLst>
          </p:cNvPr>
          <p:cNvSpPr/>
          <p:nvPr/>
        </p:nvSpPr>
        <p:spPr>
          <a:xfrm>
            <a:off x="7868888" y="348784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4</a:t>
            </a:r>
            <a:endParaRPr lang="en-US" dirty="0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E835EC2E-B026-BA46-848C-57948542F31A}"/>
              </a:ext>
            </a:extLst>
          </p:cNvPr>
          <p:cNvCxnSpPr>
            <a:cxnSpLocks/>
          </p:cNvCxnSpPr>
          <p:nvPr/>
        </p:nvCxnSpPr>
        <p:spPr>
          <a:xfrm flipV="1">
            <a:off x="9352562" y="1961147"/>
            <a:ext cx="0" cy="155437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FEDD20F0-8CD5-2B4C-A333-C7B2AC904B06}"/>
              </a:ext>
            </a:extLst>
          </p:cNvPr>
          <p:cNvSpPr/>
          <p:nvPr/>
        </p:nvSpPr>
        <p:spPr>
          <a:xfrm>
            <a:off x="8997354" y="1961147"/>
            <a:ext cx="355208" cy="1493802"/>
          </a:xfrm>
          <a:custGeom>
            <a:avLst/>
            <a:gdLst>
              <a:gd name="connsiteX0" fmla="*/ 0 w 355208"/>
              <a:gd name="connsiteY0" fmla="*/ 0 h 1493802"/>
              <a:gd name="connsiteX1" fmla="*/ 355208 w 355208"/>
              <a:gd name="connsiteY1" fmla="*/ 0 h 1493802"/>
              <a:gd name="connsiteX2" fmla="*/ 355208 w 355208"/>
              <a:gd name="connsiteY2" fmla="*/ 1493802 h 1493802"/>
              <a:gd name="connsiteX3" fmla="*/ 0 w 355208"/>
              <a:gd name="connsiteY3" fmla="*/ 1493802 h 1493802"/>
              <a:gd name="connsiteX4" fmla="*/ 0 w 355208"/>
              <a:gd name="connsiteY4" fmla="*/ 0 h 1493802"/>
              <a:gd name="connsiteX0" fmla="*/ 0 w 355208"/>
              <a:gd name="connsiteY0" fmla="*/ 802106 h 1493802"/>
              <a:gd name="connsiteX1" fmla="*/ 355208 w 355208"/>
              <a:gd name="connsiteY1" fmla="*/ 0 h 1493802"/>
              <a:gd name="connsiteX2" fmla="*/ 355208 w 355208"/>
              <a:gd name="connsiteY2" fmla="*/ 1493802 h 1493802"/>
              <a:gd name="connsiteX3" fmla="*/ 0 w 355208"/>
              <a:gd name="connsiteY3" fmla="*/ 1493802 h 1493802"/>
              <a:gd name="connsiteX4" fmla="*/ 0 w 355208"/>
              <a:gd name="connsiteY4" fmla="*/ 802106 h 1493802"/>
              <a:gd name="connsiteX0" fmla="*/ 0 w 355208"/>
              <a:gd name="connsiteY0" fmla="*/ 802106 h 1493802"/>
              <a:gd name="connsiteX1" fmla="*/ 355208 w 355208"/>
              <a:gd name="connsiteY1" fmla="*/ 0 h 1493802"/>
              <a:gd name="connsiteX2" fmla="*/ 355208 w 355208"/>
              <a:gd name="connsiteY2" fmla="*/ 1493802 h 1493802"/>
              <a:gd name="connsiteX3" fmla="*/ 0 w 355208"/>
              <a:gd name="connsiteY3" fmla="*/ 1493802 h 1493802"/>
              <a:gd name="connsiteX4" fmla="*/ 0 w 355208"/>
              <a:gd name="connsiteY4" fmla="*/ 802106 h 1493802"/>
              <a:gd name="connsiteX0" fmla="*/ 0 w 355208"/>
              <a:gd name="connsiteY0" fmla="*/ 802106 h 1493802"/>
              <a:gd name="connsiteX1" fmla="*/ 355208 w 355208"/>
              <a:gd name="connsiteY1" fmla="*/ 0 h 1493802"/>
              <a:gd name="connsiteX2" fmla="*/ 355208 w 355208"/>
              <a:gd name="connsiteY2" fmla="*/ 1493802 h 1493802"/>
              <a:gd name="connsiteX3" fmla="*/ 0 w 355208"/>
              <a:gd name="connsiteY3" fmla="*/ 1493802 h 1493802"/>
              <a:gd name="connsiteX4" fmla="*/ 0 w 355208"/>
              <a:gd name="connsiteY4" fmla="*/ 802106 h 14938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208" h="1493802">
                <a:moveTo>
                  <a:pt x="0" y="802106"/>
                </a:moveTo>
                <a:cubicBezTo>
                  <a:pt x="246740" y="145716"/>
                  <a:pt x="329047" y="6684"/>
                  <a:pt x="355208" y="0"/>
                </a:cubicBezTo>
                <a:lnTo>
                  <a:pt x="355208" y="1493802"/>
                </a:lnTo>
                <a:lnTo>
                  <a:pt x="0" y="1493802"/>
                </a:lnTo>
                <a:lnTo>
                  <a:pt x="0" y="802106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AB30A-5A2C-C64F-B48D-B494204A6165}"/>
              </a:ext>
            </a:extLst>
          </p:cNvPr>
          <p:cNvSpPr/>
          <p:nvPr/>
        </p:nvSpPr>
        <p:spPr>
          <a:xfrm>
            <a:off x="9081727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156BEB8-F015-DA40-A76B-FE0B5AAD8992}"/>
              </a:ext>
            </a:extLst>
          </p:cNvPr>
          <p:cNvCxnSpPr>
            <a:cxnSpLocks/>
          </p:cNvCxnSpPr>
          <p:nvPr/>
        </p:nvCxnSpPr>
        <p:spPr>
          <a:xfrm flipV="1">
            <a:off x="9156032" y="2374232"/>
            <a:ext cx="0" cy="1015809"/>
          </a:xfrm>
          <a:prstGeom prst="line">
            <a:avLst/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A202186-8662-0444-8160-59A4B5C3146C}"/>
              </a:ext>
            </a:extLst>
          </p:cNvPr>
          <p:cNvCxnSpPr>
            <a:cxnSpLocks/>
          </p:cNvCxnSpPr>
          <p:nvPr/>
        </p:nvCxnSpPr>
        <p:spPr>
          <a:xfrm flipV="1">
            <a:off x="8997354" y="2755232"/>
            <a:ext cx="0" cy="76028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1EF44BB-C899-D343-B183-F8BC7882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8848"/>
            <a:ext cx="6026063" cy="4377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Experimental data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dirty="0"/>
              <a:t>, </a:t>
            </a:r>
            <a:r>
              <a:rPr lang="en-US" dirty="0">
                <a:latin typeface="Lucida Handwriting" panose="03010101010101010101" pitchFamily="66" charset="77"/>
              </a:rPr>
              <a:t>…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n</a:t>
            </a:r>
            <a:endParaRPr lang="en-US" baseline="-25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 algn="just">
              <a:buNone/>
            </a:pPr>
            <a:r>
              <a:rPr lang="en-US" dirty="0"/>
              <a:t>assumed to be observations of a random variable </a:t>
            </a:r>
            <a:r>
              <a:rPr lang="en-US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/>
              <a:t> that has a distribution with a probability density function </a:t>
            </a:r>
            <a:r>
              <a:rPr lang="en-US" dirty="0" err="1">
                <a:solidFill>
                  <a:schemeClr val="accent2"/>
                </a:solidFill>
                <a:latin typeface="Lucida Handwriting" panose="03010101010101010101" pitchFamily="66" charset="77"/>
              </a:rPr>
              <a:t>f</a:t>
            </a:r>
            <a:r>
              <a:rPr lang="en-US" baseline="-25000" dirty="0" err="1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D2D9A96-0858-514A-8EAC-16127CFF9031}"/>
              </a:ext>
            </a:extLst>
          </p:cNvPr>
          <p:cNvSpPr/>
          <p:nvPr/>
        </p:nvSpPr>
        <p:spPr>
          <a:xfrm>
            <a:off x="7805561" y="1924932"/>
            <a:ext cx="3165231" cy="1491202"/>
          </a:xfrm>
          <a:custGeom>
            <a:avLst/>
            <a:gdLst>
              <a:gd name="connsiteX0" fmla="*/ 0 w 3165231"/>
              <a:gd name="connsiteY0" fmla="*/ 1486513 h 1491202"/>
              <a:gd name="connsiteX1" fmla="*/ 1031631 w 3165231"/>
              <a:gd name="connsiteY1" fmla="*/ 1064482 h 1491202"/>
              <a:gd name="connsiteX2" fmla="*/ 1627163 w 3165231"/>
              <a:gd name="connsiteY2" fmla="*/ 27 h 1491202"/>
              <a:gd name="connsiteX3" fmla="*/ 2246141 w 3165231"/>
              <a:gd name="connsiteY3" fmla="*/ 1097307 h 1491202"/>
              <a:gd name="connsiteX4" fmla="*/ 3165231 w 3165231"/>
              <a:gd name="connsiteY4" fmla="*/ 1491202 h 149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5231" h="1491202">
                <a:moveTo>
                  <a:pt x="0" y="1486513"/>
                </a:moveTo>
                <a:cubicBezTo>
                  <a:pt x="380218" y="1399371"/>
                  <a:pt x="760437" y="1312230"/>
                  <a:pt x="1031631" y="1064482"/>
                </a:cubicBezTo>
                <a:cubicBezTo>
                  <a:pt x="1302825" y="816734"/>
                  <a:pt x="1424745" y="-5444"/>
                  <a:pt x="1627163" y="27"/>
                </a:cubicBezTo>
                <a:cubicBezTo>
                  <a:pt x="1829581" y="5498"/>
                  <a:pt x="1989796" y="848778"/>
                  <a:pt x="2246141" y="1097307"/>
                </a:cubicBezTo>
                <a:cubicBezTo>
                  <a:pt x="2502486" y="1345836"/>
                  <a:pt x="2833858" y="1418519"/>
                  <a:pt x="3165231" y="1491202"/>
                </a:cubicBezTo>
              </a:path>
            </a:pathLst>
          </a:cu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766C80-98D4-5E4E-BE1B-888AE23D33BC}"/>
              </a:ext>
            </a:extLst>
          </p:cNvPr>
          <p:cNvCxnSpPr>
            <a:cxnSpLocks/>
          </p:cNvCxnSpPr>
          <p:nvPr/>
        </p:nvCxnSpPr>
        <p:spPr>
          <a:xfrm flipV="1">
            <a:off x="9160619" y="2374232"/>
            <a:ext cx="0" cy="101580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7F83993-5FBC-C64F-81FA-8EF57EA71048}"/>
              </a:ext>
            </a:extLst>
          </p:cNvPr>
          <p:cNvCxnSpPr>
            <a:cxnSpLocks/>
          </p:cNvCxnSpPr>
          <p:nvPr/>
        </p:nvCxnSpPr>
        <p:spPr>
          <a:xfrm>
            <a:off x="7769947" y="2386090"/>
            <a:ext cx="1395076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C54BFCF-EC05-BC49-9EE7-710B23E60954}"/>
              </a:ext>
            </a:extLst>
          </p:cNvPr>
          <p:cNvSpPr/>
          <p:nvPr/>
        </p:nvSpPr>
        <p:spPr>
          <a:xfrm>
            <a:off x="7248841" y="2277988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5EEF9EA-C4A3-014E-96DF-0BDA58CDA89A}"/>
              </a:ext>
            </a:extLst>
          </p:cNvPr>
          <p:cNvCxnSpPr>
            <a:cxnSpLocks/>
          </p:cNvCxnSpPr>
          <p:nvPr/>
        </p:nvCxnSpPr>
        <p:spPr>
          <a:xfrm flipV="1">
            <a:off x="9949042" y="2882136"/>
            <a:ext cx="0" cy="50790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2604CEF-3B49-894B-8062-D7D2B4B20524}"/>
              </a:ext>
            </a:extLst>
          </p:cNvPr>
          <p:cNvCxnSpPr>
            <a:cxnSpLocks/>
          </p:cNvCxnSpPr>
          <p:nvPr/>
        </p:nvCxnSpPr>
        <p:spPr>
          <a:xfrm flipV="1">
            <a:off x="10469236" y="3286441"/>
            <a:ext cx="0" cy="10360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67CCD2-EB07-0947-BD38-77AACD5B61E5}"/>
              </a:ext>
            </a:extLst>
          </p:cNvPr>
          <p:cNvCxnSpPr>
            <a:cxnSpLocks/>
          </p:cNvCxnSpPr>
          <p:nvPr/>
        </p:nvCxnSpPr>
        <p:spPr>
          <a:xfrm flipV="1">
            <a:off x="8851690" y="2979392"/>
            <a:ext cx="0" cy="41065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0795E0-10D9-EA4A-AC6A-A48D353A3FAF}"/>
              </a:ext>
            </a:extLst>
          </p:cNvPr>
          <p:cNvCxnSpPr>
            <a:cxnSpLocks/>
          </p:cNvCxnSpPr>
          <p:nvPr/>
        </p:nvCxnSpPr>
        <p:spPr>
          <a:xfrm flipV="1">
            <a:off x="8081007" y="3338241"/>
            <a:ext cx="0" cy="5186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9BF252-B609-0C46-BC83-CDC21605DC66}"/>
              </a:ext>
            </a:extLst>
          </p:cNvPr>
          <p:cNvCxnSpPr>
            <a:cxnSpLocks/>
          </p:cNvCxnSpPr>
          <p:nvPr/>
        </p:nvCxnSpPr>
        <p:spPr>
          <a:xfrm>
            <a:off x="7760340" y="3345213"/>
            <a:ext cx="32066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E7072A-2AB2-AF44-986F-7DA2BEF229F4}"/>
              </a:ext>
            </a:extLst>
          </p:cNvPr>
          <p:cNvCxnSpPr>
            <a:cxnSpLocks/>
          </p:cNvCxnSpPr>
          <p:nvPr/>
        </p:nvCxnSpPr>
        <p:spPr>
          <a:xfrm>
            <a:off x="7769947" y="2981158"/>
            <a:ext cx="108174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2F407A-9083-9245-A24C-79749A63A8E0}"/>
              </a:ext>
            </a:extLst>
          </p:cNvPr>
          <p:cNvCxnSpPr>
            <a:cxnSpLocks/>
          </p:cNvCxnSpPr>
          <p:nvPr/>
        </p:nvCxnSpPr>
        <p:spPr>
          <a:xfrm>
            <a:off x="7562781" y="2880601"/>
            <a:ext cx="238626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CECF47-AD9F-A644-82CB-79F80BD4AF53}"/>
              </a:ext>
            </a:extLst>
          </p:cNvPr>
          <p:cNvCxnSpPr>
            <a:cxnSpLocks/>
          </p:cNvCxnSpPr>
          <p:nvPr/>
        </p:nvCxnSpPr>
        <p:spPr>
          <a:xfrm>
            <a:off x="7538834" y="3286441"/>
            <a:ext cx="2930402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17C29F76-463B-DF48-85B2-E1EC5DC6D6AF}"/>
              </a:ext>
            </a:extLst>
          </p:cNvPr>
          <p:cNvSpPr/>
          <p:nvPr/>
        </p:nvSpPr>
        <p:spPr>
          <a:xfrm>
            <a:off x="7248943" y="3241062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BC85BC-C013-9546-B15F-9D1D399E7B41}"/>
              </a:ext>
            </a:extLst>
          </p:cNvPr>
          <p:cNvSpPr/>
          <p:nvPr/>
        </p:nvSpPr>
        <p:spPr>
          <a:xfrm>
            <a:off x="7058218" y="3129081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FB7AF8-9564-3448-9698-07000FF48E2B}"/>
              </a:ext>
            </a:extLst>
          </p:cNvPr>
          <p:cNvSpPr/>
          <p:nvPr/>
        </p:nvSpPr>
        <p:spPr>
          <a:xfrm>
            <a:off x="7247729" y="2882860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5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117472-C932-9848-A08A-C50592E9AE79}"/>
              </a:ext>
            </a:extLst>
          </p:cNvPr>
          <p:cNvSpPr/>
          <p:nvPr/>
        </p:nvSpPr>
        <p:spPr>
          <a:xfrm>
            <a:off x="7058218" y="2754146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9F1DF5-9546-AD4A-87B8-AAEEA3F8185A}"/>
              </a:ext>
            </a:extLst>
          </p:cNvPr>
          <p:cNvSpPr txBox="1"/>
          <p:nvPr/>
        </p:nvSpPr>
        <p:spPr>
          <a:xfrm>
            <a:off x="9329476" y="4599223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Likelihood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91475C9-D02D-ED4D-BBE8-28AE9848CCEB}"/>
              </a:ext>
            </a:extLst>
          </p:cNvPr>
          <p:cNvSpPr/>
          <p:nvPr/>
        </p:nvSpPr>
        <p:spPr>
          <a:xfrm>
            <a:off x="7445340" y="4660674"/>
            <a:ext cx="12955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Lucida Handwriting" panose="03010101010101010101" pitchFamily="66" charset="77"/>
              </a:rPr>
              <a:t>f</a:t>
            </a:r>
            <a:r>
              <a:rPr lang="en-US" sz="28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sz="2800" b="1" dirty="0">
                <a:latin typeface="Lucida Handwriting" panose="03010101010101010101" pitchFamily="66" charset="77"/>
              </a:rPr>
              <a:t>)</a:t>
            </a:r>
            <a:endParaRPr lang="en-US" sz="28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7CCFC8-EE95-BF49-A463-FF7ABB175F97}"/>
              </a:ext>
            </a:extLst>
          </p:cNvPr>
          <p:cNvSpPr txBox="1"/>
          <p:nvPr/>
        </p:nvSpPr>
        <p:spPr>
          <a:xfrm>
            <a:off x="8832145" y="470645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⇒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42F7899-145A-3C49-A0B0-DD088150220B}"/>
              </a:ext>
            </a:extLst>
          </p:cNvPr>
          <p:cNvSpPr txBox="1"/>
          <p:nvPr/>
        </p:nvSpPr>
        <p:spPr>
          <a:xfrm>
            <a:off x="9391658" y="4629507"/>
            <a:ext cx="18137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strike="sngStrike" dirty="0">
                <a:solidFill>
                  <a:srgbClr val="FF0000"/>
                </a:solidFill>
              </a:rPr>
              <a:t>Probability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79714BB-C768-4F4B-8FFF-517D1680B6A4}"/>
              </a:ext>
            </a:extLst>
          </p:cNvPr>
          <p:cNvSpPr/>
          <p:nvPr/>
        </p:nvSpPr>
        <p:spPr>
          <a:xfrm>
            <a:off x="2641192" y="4660674"/>
            <a:ext cx="65085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latin typeface="Lucida Handwriting" panose="03010101010101010101" pitchFamily="66" charset="77"/>
              </a:rPr>
              <a:t>f</a:t>
            </a:r>
            <a:r>
              <a:rPr lang="en-US" sz="28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sz="2800" b="1" dirty="0">
                <a:latin typeface="Lucida Handwriting" panose="03010101010101010101" pitchFamily="66" charset="77"/>
              </a:rPr>
              <a:t>)⋅</a:t>
            </a:r>
            <a:r>
              <a:rPr lang="en-US" sz="2800" b="1" dirty="0" err="1">
                <a:latin typeface="Lucida Handwriting" panose="03010101010101010101" pitchFamily="66" charset="77"/>
              </a:rPr>
              <a:t>f</a:t>
            </a:r>
            <a:r>
              <a:rPr lang="en-US" sz="28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sz="2800" b="1" dirty="0">
                <a:latin typeface="Lucida Handwriting" panose="03010101010101010101" pitchFamily="66" charset="77"/>
              </a:rPr>
              <a:t>)⋅</a:t>
            </a:r>
            <a:r>
              <a:rPr lang="en-US" sz="2800" b="1" dirty="0" err="1">
                <a:latin typeface="Lucida Handwriting" panose="03010101010101010101" pitchFamily="66" charset="77"/>
              </a:rPr>
              <a:t>f</a:t>
            </a:r>
            <a:r>
              <a:rPr lang="en-US" sz="28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2800" b="1" dirty="0">
                <a:latin typeface="Lucida Handwriting" panose="03010101010101010101" pitchFamily="66" charset="77"/>
              </a:rPr>
              <a:t>)⋅</a:t>
            </a:r>
            <a:r>
              <a:rPr lang="en-US" sz="2800" b="1" dirty="0" err="1">
                <a:latin typeface="Lucida Handwriting" panose="03010101010101010101" pitchFamily="66" charset="77"/>
              </a:rPr>
              <a:t>f</a:t>
            </a:r>
            <a:r>
              <a:rPr lang="en-US" sz="28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2800" b="1" dirty="0">
                <a:latin typeface="Lucida Handwriting" panose="03010101010101010101" pitchFamily="66" charset="77"/>
              </a:rPr>
              <a:t>)⋅</a:t>
            </a:r>
            <a:r>
              <a:rPr lang="en-US" sz="2800" b="1" dirty="0" err="1">
                <a:latin typeface="Lucida Handwriting" panose="03010101010101010101" pitchFamily="66" charset="77"/>
              </a:rPr>
              <a:t>f</a:t>
            </a:r>
            <a:r>
              <a:rPr lang="en-US" sz="28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(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5</a:t>
            </a:r>
            <a:r>
              <a:rPr lang="en-US" sz="2800" b="1" dirty="0">
                <a:latin typeface="Lucida Handwriting" panose="03010101010101010101" pitchFamily="66" charset="77"/>
              </a:rPr>
              <a:t>) </a:t>
            </a:r>
            <a:endParaRPr 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2F07773-8135-1748-A4C0-F66A81616B66}"/>
                  </a:ext>
                </a:extLst>
              </p:cNvPr>
              <p:cNvSpPr/>
              <p:nvPr/>
            </p:nvSpPr>
            <p:spPr>
              <a:xfrm>
                <a:off x="6798310" y="4209868"/>
                <a:ext cx="2060628" cy="1318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sz="2800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i="0" baseline="-25000" dirty="0" smtClean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b="1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2F07773-8135-1748-A4C0-F66A81616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8310" y="4209868"/>
                <a:ext cx="2060628" cy="1318694"/>
              </a:xfrm>
              <a:prstGeom prst="rect">
                <a:avLst/>
              </a:prstGeom>
              <a:blipFill>
                <a:blip r:embed="rId2"/>
                <a:stretch>
                  <a:fillRect l="-57317" t="-97143" r="-1220" b="-156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04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 tmFilter="0,0; .5, 1; 1, 1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500"/>
                            </p:stCondLst>
                            <p:childTnLst>
                              <p:par>
                                <p:cTn id="1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20" grpId="0" animBg="1"/>
      <p:bldP spid="20" grpId="1" animBg="1"/>
      <p:bldP spid="21" grpId="0"/>
      <p:bldP spid="21" grpId="1"/>
      <p:bldP spid="22" grpId="0"/>
      <p:bldP spid="22" grpId="1"/>
      <p:bldP spid="24" grpId="0"/>
      <p:bldP spid="24" grpId="1"/>
      <p:bldP spid="25" grpId="0"/>
      <p:bldP spid="25" grpId="1"/>
      <p:bldP spid="26" grpId="0" animBg="1"/>
      <p:bldP spid="26" grpId="1" animBg="1"/>
      <p:bldP spid="7" grpId="0" animBg="1"/>
      <p:bldP spid="68" grpId="1"/>
      <p:bldP spid="87" grpId="0"/>
      <p:bldP spid="88" grpId="0"/>
      <p:bldP spid="89" grpId="0"/>
      <p:bldP spid="90" grpId="0"/>
      <p:bldP spid="93" grpId="0"/>
      <p:bldP spid="93" grpId="1"/>
      <p:bldP spid="93" grpId="2"/>
      <p:bldP spid="94" grpId="0"/>
      <p:bldP spid="94" grpId="1"/>
      <p:bldP spid="95" grpId="1"/>
      <p:bldP spid="96" grpId="1"/>
      <p:bldP spid="96" grpId="2"/>
      <p:bldP spid="97" grpId="1"/>
      <p:bldP spid="97" grpId="2"/>
      <p:bldP spid="9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Maximum likelihood estimation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8600867-B190-FD4B-818C-1A548B4A3333}"/>
              </a:ext>
            </a:extLst>
          </p:cNvPr>
          <p:cNvSpPr/>
          <p:nvPr/>
        </p:nvSpPr>
        <p:spPr>
          <a:xfrm>
            <a:off x="11275448" y="326153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805973-B84F-D444-8C92-4BBB64DB1DBB}"/>
              </a:ext>
            </a:extLst>
          </p:cNvPr>
          <p:cNvSpPr/>
          <p:nvPr/>
        </p:nvSpPr>
        <p:spPr>
          <a:xfrm>
            <a:off x="7761360" y="1634330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Lucida Handwriting" panose="03010101010101010101" pitchFamily="66" charset="77"/>
              </a:rPr>
              <a:t>f</a:t>
            </a:r>
            <a:r>
              <a:rPr lang="en-US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69C7D6-FF37-CE4D-8594-431395495333}"/>
              </a:ext>
            </a:extLst>
          </p:cNvPr>
          <p:cNvCxnSpPr>
            <a:cxnSpLocks/>
          </p:cNvCxnSpPr>
          <p:nvPr/>
        </p:nvCxnSpPr>
        <p:spPr>
          <a:xfrm flipV="1">
            <a:off x="7810418" y="1781807"/>
            <a:ext cx="0" cy="1673142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990F1EB-C15A-5049-9BB5-707DD95828C6}"/>
              </a:ext>
            </a:extLst>
          </p:cNvPr>
          <p:cNvCxnSpPr>
            <a:cxnSpLocks/>
          </p:cNvCxnSpPr>
          <p:nvPr/>
        </p:nvCxnSpPr>
        <p:spPr>
          <a:xfrm>
            <a:off x="7319143" y="3461374"/>
            <a:ext cx="4034657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22C36B5-1635-0148-9435-711F7E94F5FF}"/>
              </a:ext>
            </a:extLst>
          </p:cNvPr>
          <p:cNvSpPr/>
          <p:nvPr/>
        </p:nvSpPr>
        <p:spPr>
          <a:xfrm>
            <a:off x="8002949" y="3394467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B3AEC6E-C97A-C84D-A799-328E4828A3D4}"/>
              </a:ext>
            </a:extLst>
          </p:cNvPr>
          <p:cNvSpPr/>
          <p:nvPr/>
        </p:nvSpPr>
        <p:spPr>
          <a:xfrm>
            <a:off x="8773632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6CE5EE4-387A-1740-9D32-7485A57EFB9E}"/>
              </a:ext>
            </a:extLst>
          </p:cNvPr>
          <p:cNvSpPr/>
          <p:nvPr/>
        </p:nvSpPr>
        <p:spPr>
          <a:xfrm>
            <a:off x="10391178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81F0F7-158D-A946-9AFF-04EA4CCB46B2}"/>
              </a:ext>
            </a:extLst>
          </p:cNvPr>
          <p:cNvSpPr/>
          <p:nvPr/>
        </p:nvSpPr>
        <p:spPr>
          <a:xfrm>
            <a:off x="9870984" y="3390109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3E37BD2-286C-9449-8A71-AE2D867344B7}"/>
              </a:ext>
            </a:extLst>
          </p:cNvPr>
          <p:cNvSpPr/>
          <p:nvPr/>
        </p:nvSpPr>
        <p:spPr>
          <a:xfrm>
            <a:off x="10293567" y="3485266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52AD63-2F22-554A-9589-EE751DFC3CD0}"/>
              </a:ext>
            </a:extLst>
          </p:cNvPr>
          <p:cNvSpPr/>
          <p:nvPr/>
        </p:nvSpPr>
        <p:spPr>
          <a:xfrm>
            <a:off x="9737409" y="34835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3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C3169CC-3B08-E049-B247-1B4EDCC093D4}"/>
              </a:ext>
            </a:extLst>
          </p:cNvPr>
          <p:cNvSpPr/>
          <p:nvPr/>
        </p:nvSpPr>
        <p:spPr>
          <a:xfrm>
            <a:off x="8950237" y="348790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C810FAC-13CC-8E45-9C1C-DCF316DB4664}"/>
              </a:ext>
            </a:extLst>
          </p:cNvPr>
          <p:cNvSpPr/>
          <p:nvPr/>
        </p:nvSpPr>
        <p:spPr>
          <a:xfrm>
            <a:off x="8635822" y="3487978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5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1BBB40-C09F-304C-8A96-A2C892B9238E}"/>
              </a:ext>
            </a:extLst>
          </p:cNvPr>
          <p:cNvSpPr/>
          <p:nvPr/>
        </p:nvSpPr>
        <p:spPr>
          <a:xfrm>
            <a:off x="7868888" y="348784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4</a:t>
            </a:r>
            <a:endParaRPr lang="en-US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85AB30A-5A2C-C64F-B48D-B494204A6165}"/>
              </a:ext>
            </a:extLst>
          </p:cNvPr>
          <p:cNvSpPr/>
          <p:nvPr/>
        </p:nvSpPr>
        <p:spPr>
          <a:xfrm>
            <a:off x="9081727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1EF44BB-C899-D343-B183-F8BC7882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8848"/>
            <a:ext cx="6026063" cy="4377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Experimental data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dirty="0"/>
              <a:t>, </a:t>
            </a:r>
            <a:r>
              <a:rPr lang="en-US" dirty="0">
                <a:latin typeface="Lucida Handwriting" panose="03010101010101010101" pitchFamily="66" charset="77"/>
              </a:rPr>
              <a:t>…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n</a:t>
            </a:r>
            <a:endParaRPr lang="en-US" baseline="-25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 algn="just">
              <a:buNone/>
            </a:pPr>
            <a:r>
              <a:rPr lang="en-US" dirty="0"/>
              <a:t>assumed to be observations of a random variable </a:t>
            </a:r>
            <a:r>
              <a:rPr lang="en-US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/>
              <a:t> that has a distribution with a probability density function </a:t>
            </a:r>
            <a:r>
              <a:rPr lang="en-US" dirty="0" err="1">
                <a:solidFill>
                  <a:schemeClr val="accent2"/>
                </a:solidFill>
                <a:latin typeface="Lucida Handwriting" panose="03010101010101010101" pitchFamily="66" charset="77"/>
              </a:rPr>
              <a:t>f</a:t>
            </a:r>
            <a:r>
              <a:rPr lang="en-US" baseline="-25000" dirty="0" err="1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4766C80-98D4-5E4E-BE1B-888AE23D33BC}"/>
              </a:ext>
            </a:extLst>
          </p:cNvPr>
          <p:cNvCxnSpPr>
            <a:cxnSpLocks/>
          </p:cNvCxnSpPr>
          <p:nvPr/>
        </p:nvCxnSpPr>
        <p:spPr>
          <a:xfrm flipV="1">
            <a:off x="9160619" y="2374232"/>
            <a:ext cx="0" cy="1015809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C7F83993-5FBC-C64F-81FA-8EF57EA71048}"/>
              </a:ext>
            </a:extLst>
          </p:cNvPr>
          <p:cNvCxnSpPr>
            <a:cxnSpLocks/>
          </p:cNvCxnSpPr>
          <p:nvPr/>
        </p:nvCxnSpPr>
        <p:spPr>
          <a:xfrm>
            <a:off x="7769947" y="2386090"/>
            <a:ext cx="1395076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DC54BFCF-EC05-BC49-9EE7-710B23E60954}"/>
              </a:ext>
            </a:extLst>
          </p:cNvPr>
          <p:cNvSpPr/>
          <p:nvPr/>
        </p:nvSpPr>
        <p:spPr>
          <a:xfrm>
            <a:off x="7248841" y="2277988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5EEF9EA-C4A3-014E-96DF-0BDA58CDA89A}"/>
              </a:ext>
            </a:extLst>
          </p:cNvPr>
          <p:cNvCxnSpPr>
            <a:cxnSpLocks/>
          </p:cNvCxnSpPr>
          <p:nvPr/>
        </p:nvCxnSpPr>
        <p:spPr>
          <a:xfrm flipV="1">
            <a:off x="9949042" y="2882136"/>
            <a:ext cx="0" cy="507905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E2604CEF-3B49-894B-8062-D7D2B4B20524}"/>
              </a:ext>
            </a:extLst>
          </p:cNvPr>
          <p:cNvCxnSpPr>
            <a:cxnSpLocks/>
          </p:cNvCxnSpPr>
          <p:nvPr/>
        </p:nvCxnSpPr>
        <p:spPr>
          <a:xfrm flipV="1">
            <a:off x="10469236" y="3286441"/>
            <a:ext cx="0" cy="10360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367CCD2-EB07-0947-BD38-77AACD5B61E5}"/>
              </a:ext>
            </a:extLst>
          </p:cNvPr>
          <p:cNvCxnSpPr>
            <a:cxnSpLocks/>
          </p:cNvCxnSpPr>
          <p:nvPr/>
        </p:nvCxnSpPr>
        <p:spPr>
          <a:xfrm flipV="1">
            <a:off x="8851690" y="2979392"/>
            <a:ext cx="0" cy="41065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00795E0-10D9-EA4A-AC6A-A48D353A3FAF}"/>
              </a:ext>
            </a:extLst>
          </p:cNvPr>
          <p:cNvCxnSpPr>
            <a:cxnSpLocks/>
          </p:cNvCxnSpPr>
          <p:nvPr/>
        </p:nvCxnSpPr>
        <p:spPr>
          <a:xfrm flipV="1">
            <a:off x="8081007" y="3338241"/>
            <a:ext cx="0" cy="5186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69BF252-B609-0C46-BC83-CDC21605DC66}"/>
              </a:ext>
            </a:extLst>
          </p:cNvPr>
          <p:cNvCxnSpPr>
            <a:cxnSpLocks/>
          </p:cNvCxnSpPr>
          <p:nvPr/>
        </p:nvCxnSpPr>
        <p:spPr>
          <a:xfrm>
            <a:off x="7760340" y="3345213"/>
            <a:ext cx="320667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B8E7072A-2AB2-AF44-986F-7DA2BEF229F4}"/>
              </a:ext>
            </a:extLst>
          </p:cNvPr>
          <p:cNvCxnSpPr>
            <a:cxnSpLocks/>
          </p:cNvCxnSpPr>
          <p:nvPr/>
        </p:nvCxnSpPr>
        <p:spPr>
          <a:xfrm>
            <a:off x="7769947" y="2981158"/>
            <a:ext cx="108174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8E2F407A-9083-9245-A24C-79749A63A8E0}"/>
              </a:ext>
            </a:extLst>
          </p:cNvPr>
          <p:cNvCxnSpPr>
            <a:cxnSpLocks/>
          </p:cNvCxnSpPr>
          <p:nvPr/>
        </p:nvCxnSpPr>
        <p:spPr>
          <a:xfrm>
            <a:off x="7562781" y="2880601"/>
            <a:ext cx="2386261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21CECF47-AD9F-A644-82CB-79F80BD4AF53}"/>
              </a:ext>
            </a:extLst>
          </p:cNvPr>
          <p:cNvCxnSpPr>
            <a:cxnSpLocks/>
          </p:cNvCxnSpPr>
          <p:nvPr/>
        </p:nvCxnSpPr>
        <p:spPr>
          <a:xfrm>
            <a:off x="7538834" y="3286441"/>
            <a:ext cx="2930402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17C29F76-463B-DF48-85B2-E1EC5DC6D6AF}"/>
              </a:ext>
            </a:extLst>
          </p:cNvPr>
          <p:cNvSpPr/>
          <p:nvPr/>
        </p:nvSpPr>
        <p:spPr>
          <a:xfrm>
            <a:off x="7248943" y="3241062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0BC85BC-C013-9546-B15F-9D1D399E7B41}"/>
              </a:ext>
            </a:extLst>
          </p:cNvPr>
          <p:cNvSpPr/>
          <p:nvPr/>
        </p:nvSpPr>
        <p:spPr>
          <a:xfrm>
            <a:off x="7058218" y="3129081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FFB7AF8-9564-3448-9698-07000FF48E2B}"/>
              </a:ext>
            </a:extLst>
          </p:cNvPr>
          <p:cNvSpPr/>
          <p:nvPr/>
        </p:nvSpPr>
        <p:spPr>
          <a:xfrm>
            <a:off x="7247729" y="2882860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5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9117472-C932-9848-A08A-C50592E9AE79}"/>
              </a:ext>
            </a:extLst>
          </p:cNvPr>
          <p:cNvSpPr/>
          <p:nvPr/>
        </p:nvSpPr>
        <p:spPr>
          <a:xfrm>
            <a:off x="7058218" y="2754146"/>
            <a:ext cx="58221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>
                <a:latin typeface="Lucida Handwriting" panose="03010101010101010101" pitchFamily="66" charset="77"/>
              </a:rPr>
              <a:t>f</a:t>
            </a:r>
            <a:r>
              <a:rPr lang="en-US" sz="1000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dirty="0">
                <a:latin typeface="Lucida Handwriting" panose="03010101010101010101" pitchFamily="66" charset="77"/>
              </a:rPr>
              <a:t>(</a:t>
            </a:r>
            <a:r>
              <a:rPr lang="en-US" sz="10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10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1000" dirty="0">
                <a:latin typeface="Lucida Handwriting" panose="03010101010101010101" pitchFamily="66" charset="77"/>
              </a:rPr>
              <a:t>)</a:t>
            </a:r>
            <a:endParaRPr lang="en-US" sz="1000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9F1DF5-9546-AD4A-87B8-AAEEA3F8185A}"/>
              </a:ext>
            </a:extLst>
          </p:cNvPr>
          <p:cNvSpPr txBox="1"/>
          <p:nvPr/>
        </p:nvSpPr>
        <p:spPr>
          <a:xfrm>
            <a:off x="9327392" y="4604694"/>
            <a:ext cx="19351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/>
              <a:t>Likelihood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E7CCFC8-EE95-BF49-A463-FF7ABB175F97}"/>
              </a:ext>
            </a:extLst>
          </p:cNvPr>
          <p:cNvSpPr txBox="1"/>
          <p:nvPr/>
        </p:nvSpPr>
        <p:spPr>
          <a:xfrm>
            <a:off x="8830061" y="471192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⇒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2F07773-8135-1748-A4C0-F66A81616B66}"/>
                  </a:ext>
                </a:extLst>
              </p:cNvPr>
              <p:cNvSpPr/>
              <p:nvPr/>
            </p:nvSpPr>
            <p:spPr>
              <a:xfrm>
                <a:off x="6796226" y="4215339"/>
                <a:ext cx="2060628" cy="1318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sz="2800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i="0" baseline="-25000" dirty="0" smtClean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b="1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A2F07773-8135-1748-A4C0-F66A81616B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226" y="4215339"/>
                <a:ext cx="2060628" cy="1318694"/>
              </a:xfrm>
              <a:prstGeom prst="rect">
                <a:avLst/>
              </a:prstGeom>
              <a:blipFill>
                <a:blip r:embed="rId2"/>
                <a:stretch>
                  <a:fillRect l="-57669" t="-98095" r="-1840" b="-15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34BDC264-6D6A-214F-BEE1-AD2F1C740B31}"/>
              </a:ext>
            </a:extLst>
          </p:cNvPr>
          <p:cNvSpPr/>
          <p:nvPr/>
        </p:nvSpPr>
        <p:spPr>
          <a:xfrm>
            <a:off x="9673825" y="1991270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Lucida Handwriting" panose="03010101010101010101" pitchFamily="66" charset="77"/>
              </a:rPr>
              <a:t>f</a:t>
            </a:r>
            <a:r>
              <a:rPr lang="en-US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>
                <a:latin typeface="Lucida Handwriting" panose="03010101010101010101" pitchFamily="66" charset="77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𝛍</a:t>
            </a:r>
            <a:r>
              <a:rPr lang="en-US" b="1" dirty="0">
                <a:latin typeface="Lucida Handwriting" panose="03010101010101010101" pitchFamily="66" charset="77"/>
              </a:rPr>
              <a:t>,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𝛅</a:t>
            </a:r>
            <a:r>
              <a:rPr lang="en-US" dirty="0">
                <a:latin typeface="Lucida Handwriting" panose="03010101010101010101" pitchFamily="66" charset="77"/>
              </a:rPr>
              <a:t>)</a:t>
            </a:r>
            <a:endParaRPr lang="en-US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A2592D3-1DDF-034B-A0A6-6ED0FCA885AF}"/>
              </a:ext>
            </a:extLst>
          </p:cNvPr>
          <p:cNvCxnSpPr>
            <a:cxnSpLocks/>
          </p:cNvCxnSpPr>
          <p:nvPr/>
        </p:nvCxnSpPr>
        <p:spPr>
          <a:xfrm flipV="1">
            <a:off x="9435492" y="1924933"/>
            <a:ext cx="0" cy="1590427"/>
          </a:xfrm>
          <a:prstGeom prst="line">
            <a:avLst/>
          </a:prstGeom>
          <a:ln w="22225">
            <a:solidFill>
              <a:srgbClr val="7030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6C23695B-BF70-894C-935B-5B5421BA68EF}"/>
              </a:ext>
            </a:extLst>
          </p:cNvPr>
          <p:cNvSpPr/>
          <p:nvPr/>
        </p:nvSpPr>
        <p:spPr>
          <a:xfrm>
            <a:off x="9281047" y="3416125"/>
            <a:ext cx="3289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𝛍</a:t>
            </a:r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66D5666-E170-9343-8938-E8E87D77A943}"/>
              </a:ext>
            </a:extLst>
          </p:cNvPr>
          <p:cNvCxnSpPr/>
          <p:nvPr/>
        </p:nvCxnSpPr>
        <p:spPr>
          <a:xfrm>
            <a:off x="9004035" y="2720146"/>
            <a:ext cx="866949" cy="0"/>
          </a:xfrm>
          <a:prstGeom prst="straightConnector1">
            <a:avLst/>
          </a:prstGeom>
          <a:ln w="22225">
            <a:solidFill>
              <a:srgbClr val="7030A0"/>
            </a:solidFill>
            <a:prstDash val="sysDot"/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8581719-C87A-0049-A45A-277DAD51B737}"/>
              </a:ext>
            </a:extLst>
          </p:cNvPr>
          <p:cNvSpPr/>
          <p:nvPr/>
        </p:nvSpPr>
        <p:spPr>
          <a:xfrm>
            <a:off x="9456057" y="2426940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𝛅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779D8BE-A563-5646-9325-8F59807076CB}"/>
              </a:ext>
            </a:extLst>
          </p:cNvPr>
          <p:cNvSpPr/>
          <p:nvPr/>
        </p:nvSpPr>
        <p:spPr>
          <a:xfrm>
            <a:off x="9133731" y="2421064"/>
            <a:ext cx="3193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𝛅</a:t>
            </a:r>
            <a:endParaRPr lang="en-US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D2D9A96-0858-514A-8EAC-16127CFF9031}"/>
              </a:ext>
            </a:extLst>
          </p:cNvPr>
          <p:cNvSpPr/>
          <p:nvPr/>
        </p:nvSpPr>
        <p:spPr>
          <a:xfrm>
            <a:off x="7805561" y="1924932"/>
            <a:ext cx="3165231" cy="1491202"/>
          </a:xfrm>
          <a:custGeom>
            <a:avLst/>
            <a:gdLst>
              <a:gd name="connsiteX0" fmla="*/ 0 w 3165231"/>
              <a:gd name="connsiteY0" fmla="*/ 1486513 h 1491202"/>
              <a:gd name="connsiteX1" fmla="*/ 1031631 w 3165231"/>
              <a:gd name="connsiteY1" fmla="*/ 1064482 h 1491202"/>
              <a:gd name="connsiteX2" fmla="*/ 1627163 w 3165231"/>
              <a:gd name="connsiteY2" fmla="*/ 27 h 1491202"/>
              <a:gd name="connsiteX3" fmla="*/ 2246141 w 3165231"/>
              <a:gd name="connsiteY3" fmla="*/ 1097307 h 1491202"/>
              <a:gd name="connsiteX4" fmla="*/ 3165231 w 3165231"/>
              <a:gd name="connsiteY4" fmla="*/ 1491202 h 1491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5231" h="1491202">
                <a:moveTo>
                  <a:pt x="0" y="1486513"/>
                </a:moveTo>
                <a:cubicBezTo>
                  <a:pt x="380218" y="1399371"/>
                  <a:pt x="760437" y="1312230"/>
                  <a:pt x="1031631" y="1064482"/>
                </a:cubicBezTo>
                <a:cubicBezTo>
                  <a:pt x="1302825" y="816734"/>
                  <a:pt x="1424745" y="-5444"/>
                  <a:pt x="1627163" y="27"/>
                </a:cubicBezTo>
                <a:cubicBezTo>
                  <a:pt x="1829581" y="5498"/>
                  <a:pt x="1989796" y="848778"/>
                  <a:pt x="2246141" y="1097307"/>
                </a:cubicBezTo>
                <a:cubicBezTo>
                  <a:pt x="2502486" y="1345836"/>
                  <a:pt x="2833858" y="1418519"/>
                  <a:pt x="3165231" y="1491202"/>
                </a:cubicBezTo>
              </a:path>
            </a:pathLst>
          </a:custGeom>
          <a:noFill/>
          <a:ln w="222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116EF6D-3D38-5C47-919A-CA270F59AE59}"/>
                  </a:ext>
                </a:extLst>
              </p:cNvPr>
              <p:cNvSpPr/>
              <p:nvPr/>
            </p:nvSpPr>
            <p:spPr>
              <a:xfrm>
                <a:off x="6796226" y="4212901"/>
                <a:ext cx="2979149" cy="1318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∏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sz="2800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sz="2800" b="1" i="0" baseline="-25000" dirty="0" smtClean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k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7030A0"/>
                              </a:solidFill>
                              <a:latin typeface="Lucida Handwriting" panose="03010101010101010101" pitchFamily="66" charset="77"/>
                            </a:rPr>
                            <m:t>𝛍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solidFill>
                                <a:srgbClr val="7030A0"/>
                              </a:solidFill>
                              <a:latin typeface="Lucida Handwriting" panose="03010101010101010101" pitchFamily="66" charset="77"/>
                            </a:rPr>
                            <m:t>𝛅</m:t>
                          </m:r>
                          <m:r>
                            <m:rPr>
                              <m:nor/>
                            </m:rPr>
                            <a:rPr lang="en-US" sz="2800" b="1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b="1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b="1" dirty="0"/>
              </a:p>
            </p:txBody>
          </p:sp>
        </mc:Choice>
        <mc:Fallback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A116EF6D-3D38-5C47-919A-CA270F59AE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6226" y="4212901"/>
                <a:ext cx="2979149" cy="1318694"/>
              </a:xfrm>
              <a:prstGeom prst="rect">
                <a:avLst/>
              </a:prstGeom>
              <a:blipFill>
                <a:blip r:embed="rId3"/>
                <a:stretch>
                  <a:fillRect l="-39831" t="-98095" r="-847" b="-1552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26513C70-363D-E34A-A0DB-7D49CD95A3B5}"/>
              </a:ext>
            </a:extLst>
          </p:cNvPr>
          <p:cNvSpPr/>
          <p:nvPr/>
        </p:nvSpPr>
        <p:spPr>
          <a:xfrm>
            <a:off x="6568124" y="4649533"/>
            <a:ext cx="4619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Lucida Handwriting" panose="03010101010101010101" pitchFamily="66" charset="77"/>
              </a:rPr>
              <a:t>=</a:t>
            </a:r>
            <a:endParaRPr lang="en-US" sz="3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EA8C4BE-8E98-1147-B873-AAB9AA1EAEAA}"/>
              </a:ext>
            </a:extLst>
          </p:cNvPr>
          <p:cNvSpPr txBox="1"/>
          <p:nvPr/>
        </p:nvSpPr>
        <p:spPr>
          <a:xfrm>
            <a:off x="1381710" y="4649532"/>
            <a:ext cx="18291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Maximize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165C2EB-0604-F045-ADAF-1EA3E2973F86}"/>
              </a:ext>
            </a:extLst>
          </p:cNvPr>
          <p:cNvSpPr txBox="1"/>
          <p:nvPr/>
        </p:nvSpPr>
        <p:spPr>
          <a:xfrm>
            <a:off x="6631891" y="4643414"/>
            <a:ext cx="5405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⇒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1FCCC087-AB41-CC46-AF0A-C29AF2819781}"/>
              </a:ext>
            </a:extLst>
          </p:cNvPr>
          <p:cNvSpPr txBox="1"/>
          <p:nvPr/>
        </p:nvSpPr>
        <p:spPr>
          <a:xfrm>
            <a:off x="7058150" y="4655652"/>
            <a:ext cx="22102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extract </a:t>
            </a:r>
            <a:r>
              <a:rPr lang="en-US" sz="3200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𝛍</a:t>
            </a:r>
            <a:r>
              <a:rPr lang="en-US" sz="3200" b="1" dirty="0">
                <a:latin typeface="Lucida Handwriting" panose="03010101010101010101" pitchFamily="66" charset="77"/>
              </a:rPr>
              <a:t>,</a:t>
            </a:r>
            <a:r>
              <a:rPr lang="en-US" sz="32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𝛅</a:t>
            </a:r>
            <a:endParaRPr lang="en-US" sz="320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12C8051-3A06-AE4F-9651-C1952975FC97}"/>
              </a:ext>
            </a:extLst>
          </p:cNvPr>
          <p:cNvSpPr txBox="1"/>
          <p:nvPr/>
        </p:nvSpPr>
        <p:spPr>
          <a:xfrm>
            <a:off x="3147097" y="4655766"/>
            <a:ext cx="360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Lucida Handwriting" panose="03010101010101010101" pitchFamily="66" charset="77"/>
              </a:rPr>
              <a:t>𝚹(</a:t>
            </a:r>
            <a:r>
              <a:rPr lang="en-US" sz="32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32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sz="3200" b="1" dirty="0">
                <a:latin typeface="Lucida Handwriting" panose="03010101010101010101" pitchFamily="66" charset="77"/>
              </a:rPr>
              <a:t>,</a:t>
            </a:r>
            <a:r>
              <a:rPr lang="en-US" sz="32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…</a:t>
            </a:r>
            <a:r>
              <a:rPr lang="en-US" sz="3200" b="1" dirty="0">
                <a:latin typeface="Lucida Handwriting" panose="03010101010101010101" pitchFamily="66" charset="77"/>
              </a:rPr>
              <a:t>,</a:t>
            </a:r>
            <a:r>
              <a:rPr lang="en-US" sz="3200" b="1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3200" b="1" baseline="-25000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k</a:t>
            </a:r>
            <a:r>
              <a:rPr lang="en-US" sz="3200" b="1" dirty="0">
                <a:latin typeface="Lucida Handwriting" panose="03010101010101010101" pitchFamily="66" charset="77"/>
              </a:rPr>
              <a:t>,</a:t>
            </a:r>
            <a:r>
              <a:rPr lang="en-US" sz="3200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 𝛍</a:t>
            </a:r>
            <a:r>
              <a:rPr lang="en-US" sz="3200" b="1" dirty="0">
                <a:latin typeface="Lucida Handwriting" panose="03010101010101010101" pitchFamily="66" charset="77"/>
              </a:rPr>
              <a:t>,</a:t>
            </a:r>
            <a:r>
              <a:rPr lang="en-US" sz="32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𝛅</a:t>
            </a:r>
            <a:r>
              <a:rPr lang="en-US" sz="3200" b="1" dirty="0">
                <a:latin typeface="Lucida Handwriting" panose="03010101010101010101" pitchFamily="66" charset="77"/>
              </a:rPr>
              <a:t>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CD07CB-02F4-AB4D-9E3C-F4F6873B7298}"/>
              </a:ext>
            </a:extLst>
          </p:cNvPr>
          <p:cNvSpPr txBox="1"/>
          <p:nvPr/>
        </p:nvSpPr>
        <p:spPr>
          <a:xfrm>
            <a:off x="2128903" y="5655478"/>
            <a:ext cx="11432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Lucida Handwriting" panose="03010101010101010101" pitchFamily="66" charset="77"/>
              </a:rPr>
              <a:t>log[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D8B4BE-78E7-3E49-A1AC-32D4FBA236AF}"/>
              </a:ext>
            </a:extLst>
          </p:cNvPr>
          <p:cNvSpPr/>
          <p:nvPr/>
        </p:nvSpPr>
        <p:spPr>
          <a:xfrm flipH="1">
            <a:off x="6603444" y="5655477"/>
            <a:ext cx="2752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  <a:latin typeface="Lucida Handwriting" panose="03010101010101010101" pitchFamily="66" charset="77"/>
              </a:rPr>
              <a:t>]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B119CD7-AC70-264E-899D-1B8D8F6C9205}"/>
                  </a:ext>
                </a:extLst>
              </p:cNvPr>
              <p:cNvSpPr/>
              <p:nvPr/>
            </p:nvSpPr>
            <p:spPr>
              <a:xfrm>
                <a:off x="7106814" y="5263872"/>
                <a:ext cx="3384901" cy="1266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𝒍𝒐𝒈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∏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  <m:sup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p>
                            <m:e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chemeClr val="tx1"/>
                                  </a:solidFill>
                                  <a:latin typeface="Lucida Handwriting" panose="03010101010101010101" pitchFamily="66" charset="77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en-US" sz="2400" b="1" baseline="-25000" dirty="0" smtClean="0">
                                  <a:solidFill>
                                    <a:srgbClr val="0070C0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chemeClr val="tx1"/>
                                  </a:solidFill>
                                  <a:latin typeface="Lucida Handwriting" panose="03010101010101010101" pitchFamily="66" charset="77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 smtClean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2400" b="1" baseline="-25000" dirty="0" smtClean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chemeClr val="tx1"/>
                                  </a:solidFill>
                                  <a:latin typeface="Lucida Handwriting" panose="03010101010101010101" pitchFamily="66" charset="77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 smtClean="0">
                                  <a:solidFill>
                                    <a:srgbClr val="7030A0"/>
                                  </a:solidFill>
                                  <a:latin typeface="Lucida Handwriting" panose="03010101010101010101" pitchFamily="66" charset="77"/>
                                </a:rPr>
                                <m:t>𝛍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chemeClr val="tx1"/>
                                  </a:solidFill>
                                  <a:latin typeface="Lucida Handwriting" panose="03010101010101010101" pitchFamily="66" charset="77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 smtClean="0">
                                  <a:solidFill>
                                    <a:srgbClr val="7030A0"/>
                                  </a:solidFill>
                                  <a:latin typeface="Lucida Handwriting" panose="03010101010101010101" pitchFamily="66" charset="77"/>
                                </a:rPr>
                                <m:t>𝛅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chemeClr val="tx1"/>
                                  </a:solidFill>
                                  <a:latin typeface="Lucida Handwriting" panose="03010101010101010101" pitchFamily="66" charset="77"/>
                                </a:rPr>
                                <m:t>)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chemeClr val="tx1"/>
                                  </a:solidFill>
                                </a:rPr>
                                <m:t> 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B119CD7-AC70-264E-899D-1B8D8F6C92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6814" y="5263872"/>
                <a:ext cx="3384901" cy="1266180"/>
              </a:xfrm>
              <a:prstGeom prst="rect">
                <a:avLst/>
              </a:prstGeom>
              <a:blipFill>
                <a:blip r:embed="rId4"/>
                <a:stretch>
                  <a:fillRect l="-10487" t="-86139" b="-1336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496EFB2D-3CD4-844B-AFD0-0F57D8D5DE00}"/>
              </a:ext>
            </a:extLst>
          </p:cNvPr>
          <p:cNvSpPr txBox="1"/>
          <p:nvPr/>
        </p:nvSpPr>
        <p:spPr>
          <a:xfrm>
            <a:off x="6863550" y="5671323"/>
            <a:ext cx="3930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Lucida Handwriting" panose="03010101010101010101" pitchFamily="66" charset="77"/>
              </a:rPr>
              <a:t>=</a:t>
            </a:r>
            <a:endParaRPr lang="en-US" sz="3200" b="1" dirty="0">
              <a:latin typeface="Lucida Handwriting" panose="03010101010101010101" pitchFamily="66" charset="7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77CE7F-1255-B741-BA59-451D83A01D79}"/>
              </a:ext>
            </a:extLst>
          </p:cNvPr>
          <p:cNvSpPr txBox="1"/>
          <p:nvPr/>
        </p:nvSpPr>
        <p:spPr>
          <a:xfrm>
            <a:off x="3147098" y="4655652"/>
            <a:ext cx="36070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latin typeface="Lucida Handwriting" panose="03010101010101010101" pitchFamily="66" charset="77"/>
              </a:rPr>
              <a:t>𝚹(</a:t>
            </a:r>
            <a:r>
              <a:rPr lang="en-US" sz="32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32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sz="3200" b="1" dirty="0">
                <a:latin typeface="Lucida Handwriting" panose="03010101010101010101" pitchFamily="66" charset="77"/>
              </a:rPr>
              <a:t>,</a:t>
            </a:r>
            <a:r>
              <a:rPr lang="en-US" sz="32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…</a:t>
            </a:r>
            <a:r>
              <a:rPr lang="en-US" sz="3200" b="1" dirty="0">
                <a:latin typeface="Lucida Handwriting" panose="03010101010101010101" pitchFamily="66" charset="77"/>
              </a:rPr>
              <a:t>,</a:t>
            </a:r>
            <a:r>
              <a:rPr lang="en-US" sz="3200" b="1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3200" b="1" baseline="-25000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k</a:t>
            </a:r>
            <a:r>
              <a:rPr lang="en-US" sz="3200" b="1" dirty="0">
                <a:latin typeface="Lucida Handwriting" panose="03010101010101010101" pitchFamily="66" charset="77"/>
              </a:rPr>
              <a:t>,</a:t>
            </a:r>
            <a:r>
              <a:rPr lang="en-US" sz="3200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 𝛍</a:t>
            </a:r>
            <a:r>
              <a:rPr lang="en-US" sz="3200" b="1" dirty="0">
                <a:latin typeface="Lucida Handwriting" panose="03010101010101010101" pitchFamily="66" charset="77"/>
              </a:rPr>
              <a:t>,</a:t>
            </a:r>
            <a:r>
              <a:rPr lang="en-US" sz="32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 </a:t>
            </a:r>
            <a:r>
              <a:rPr lang="en-US" sz="3200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𝛅</a:t>
            </a:r>
            <a:r>
              <a:rPr lang="en-US" sz="3200" b="1" dirty="0">
                <a:latin typeface="Lucida Handwriting" panose="03010101010101010101" pitchFamily="66" charset="77"/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6D46433-C965-274E-A170-51A565B5E6AC}"/>
                  </a:ext>
                </a:extLst>
              </p:cNvPr>
              <p:cNvSpPr/>
              <p:nvPr/>
            </p:nvSpPr>
            <p:spPr>
              <a:xfrm>
                <a:off x="7162937" y="5309414"/>
                <a:ext cx="3176254" cy="1143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  <m:e>
                          <m:r>
                            <a:rPr lang="en-US" sz="2400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𝒍𝒐𝒈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sz="2400" b="1" dirty="0">
                                  <a:latin typeface="Lucida Handwriting" panose="03010101010101010101" pitchFamily="66" charset="77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en-US" sz="2400" b="1" baseline="-25000" dirty="0">
                                  <a:solidFill>
                                    <a:srgbClr val="0070C0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latin typeface="Lucida Handwriting" panose="03010101010101010101" pitchFamily="66" charset="77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2400" b="1" baseline="-25000" dirty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k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latin typeface="Lucida Handwriting" panose="03010101010101010101" pitchFamily="66" charset="77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7030A0"/>
                                  </a:solidFill>
                                  <a:latin typeface="Lucida Handwriting" panose="03010101010101010101" pitchFamily="66" charset="77"/>
                                </a:rPr>
                                <m:t>𝛍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latin typeface="Lucida Handwriting" panose="03010101010101010101" pitchFamily="66" charset="77"/>
                                </a:rPr>
                                <m:t>, 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solidFill>
                                    <a:srgbClr val="7030A0"/>
                                  </a:solidFill>
                                  <a:latin typeface="Lucida Handwriting" panose="03010101010101010101" pitchFamily="66" charset="77"/>
                                </a:rPr>
                                <m:t>𝛅</m:t>
                              </m:r>
                              <m:r>
                                <m:rPr>
                                  <m:nor/>
                                </m:rPr>
                                <a:rPr lang="en-US" sz="2400" b="1" dirty="0">
                                  <a:latin typeface="Lucida Handwriting" panose="03010101010101010101" pitchFamily="66" charset="77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2400" b="1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D6D46433-C965-274E-A170-51A565B5E6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2937" y="5309414"/>
                <a:ext cx="3176254" cy="1143518"/>
              </a:xfrm>
              <a:prstGeom prst="rect">
                <a:avLst/>
              </a:prstGeom>
              <a:blipFill>
                <a:blip r:embed="rId5"/>
                <a:stretch>
                  <a:fillRect l="-32800" t="-98901" b="-1549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21CD8B8D-99B9-0A45-85CA-2A7DECF34D11}"/>
              </a:ext>
            </a:extLst>
          </p:cNvPr>
          <p:cNvSpPr txBox="1"/>
          <p:nvPr/>
        </p:nvSpPr>
        <p:spPr>
          <a:xfrm>
            <a:off x="4950636" y="4661771"/>
            <a:ext cx="2523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 err="1">
                <a:solidFill>
                  <a:srgbClr val="00B050"/>
                </a:solidFill>
              </a:rPr>
              <a:t>Log</a:t>
            </a:r>
            <a:r>
              <a:rPr lang="en-US" sz="3200" b="1" u="sng" dirty="0" err="1"/>
              <a:t>Likelihood</a:t>
            </a:r>
            <a:endParaRPr lang="en-US" sz="3200" b="1" u="sng" dirty="0"/>
          </a:p>
        </p:txBody>
      </p:sp>
    </p:spTree>
    <p:extLst>
      <p:ext uri="{BB962C8B-B14F-4D97-AF65-F5344CB8AC3E}">
        <p14:creationId xmlns:p14="http://schemas.microsoft.com/office/powerpoint/2010/main" val="49193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094 0 " pathEditMode="relative" ptsTypes="AA">
                                      <p:cBhvr>
                                        <p:cTn id="111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094 0 " pathEditMode="relative" ptsTypes="AA">
                                      <p:cBhvr>
                                        <p:cTn id="113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00"/>
                            </p:stCondLst>
                            <p:childTnLst>
                              <p:par>
                                <p:cTn id="120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000"/>
                            </p:stCondLst>
                            <p:childTnLst>
                              <p:par>
                                <p:cTn id="124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4.16667E-7 0.15023 " pathEditMode="relative" rAng="0" ptsTypes="AA">
                                      <p:cBhvr>
                                        <p:cTn id="147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  <p:bldP spid="18" grpId="0" animBg="1"/>
      <p:bldP spid="20" grpId="0" animBg="1"/>
      <p:bldP spid="21" grpId="0"/>
      <p:bldP spid="22" grpId="0"/>
      <p:bldP spid="23" grpId="0"/>
      <p:bldP spid="24" grpId="0"/>
      <p:bldP spid="25" grpId="0"/>
      <p:bldP spid="19" grpId="0" animBg="1"/>
      <p:bldP spid="15" grpId="0" uiExpand="1" build="p"/>
      <p:bldP spid="68" grpId="0"/>
      <p:bldP spid="87" grpId="0"/>
      <p:bldP spid="88" grpId="0"/>
      <p:bldP spid="89" grpId="0"/>
      <p:bldP spid="90" grpId="0"/>
      <p:bldP spid="93" grpId="0"/>
      <p:bldP spid="95" grpId="0"/>
      <p:bldP spid="99" grpId="0"/>
      <p:bldP spid="99" grpId="1"/>
      <p:bldP spid="45" grpId="0"/>
      <p:bldP spid="45" grpId="1"/>
      <p:bldP spid="45" grpId="2"/>
      <p:bldP spid="4" grpId="0"/>
      <p:bldP spid="4" grpId="1"/>
      <p:bldP spid="10" grpId="0"/>
      <p:bldP spid="10" grpId="1"/>
      <p:bldP spid="12" grpId="0"/>
      <p:bldP spid="12" grpId="1"/>
      <p:bldP spid="7" grpId="0" animBg="1"/>
      <p:bldP spid="7" grpId="1" animBg="1"/>
      <p:bldP spid="54" grpId="0"/>
      <p:bldP spid="54" grpId="1"/>
      <p:bldP spid="54" grpId="2"/>
      <p:bldP spid="54" grpId="3"/>
      <p:bldP spid="28" grpId="0"/>
      <p:bldP spid="28" grpId="1"/>
      <p:bldP spid="28" grpId="2"/>
      <p:bldP spid="56" grpId="1"/>
      <p:bldP spid="56" grpId="2"/>
      <p:bldP spid="56" grpId="3"/>
      <p:bldP spid="57" grpId="1"/>
      <p:bldP spid="57" grpId="2"/>
      <p:bldP spid="61" grpId="1"/>
      <p:bldP spid="61" grpId="2"/>
      <p:bldP spid="62" grpId="0"/>
      <p:bldP spid="62" grpId="1"/>
      <p:bldP spid="62" grpId="2"/>
      <p:bldP spid="64" grpId="0"/>
      <p:bldP spid="64" grpId="1"/>
      <p:bldP spid="29" grpId="0"/>
      <p:bldP spid="29" grpId="1"/>
      <p:bldP spid="65" grpId="0"/>
      <p:bldP spid="65" grpId="1"/>
      <p:bldP spid="66" grpId="0"/>
      <p:bldP spid="66" grpId="1"/>
      <p:bldP spid="27" grpId="0"/>
      <p:bldP spid="27" grpId="1"/>
      <p:bldP spid="27" grpId="2"/>
      <p:bldP spid="67" grpId="0"/>
      <p:bldP spid="67" grpId="1"/>
      <p:bldP spid="70" grpId="1"/>
      <p:bldP spid="70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Maximum likelihood estimation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Two ways of finding a maximum of loglikelihood function</a:t>
                </a:r>
              </a:p>
              <a:p>
                <a:pPr marL="0" indent="0" algn="just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L </a:t>
                </a:r>
                <a:r>
                  <a:rPr lang="en-US" b="1" dirty="0">
                    <a:latin typeface="Lucida Handwriting" panose="03010101010101010101" pitchFamily="66" charset="77"/>
                  </a:rPr>
                  <a:t>=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 log[</a:t>
                </a:r>
                <a:r>
                  <a:rPr lang="en-US" b="1" dirty="0">
                    <a:latin typeface="Lucida Handwriting" panose="03010101010101010101" pitchFamily="66" charset="77"/>
                  </a:rPr>
                  <a:t>𝚹(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…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baseline="-25000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k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 𝛍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𝛅</a:t>
                </a:r>
                <a:r>
                  <a:rPr lang="en-US" b="1" dirty="0">
                    <a:latin typeface="Lucida Handwriting" panose="03010101010101010101" pitchFamily="66" charset="77"/>
                  </a:rPr>
                  <a:t>)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]</a:t>
                </a:r>
                <a:r>
                  <a:rPr lang="en-US" b="1" dirty="0">
                    <a:latin typeface="Lucida Handwriting" panose="03010101010101010101" pitchFamily="66" charset="77"/>
                  </a:rPr>
                  <a:t> =</a:t>
                </a:r>
                <a:r>
                  <a:rPr lang="en-US" sz="2000" b="1" dirty="0">
                    <a:solidFill>
                      <a:prstClr val="black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  <m:e>
                        <m:r>
                          <a:rPr lang="en-US" sz="20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0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2000" b="1" baseline="-25000" dirty="0">
                                <a:solidFill>
                                  <a:srgbClr val="0070C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0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2000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000" b="1" baseline="-25000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20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2000" b="1" dirty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𝛍</m:t>
                            </m:r>
                            <m:r>
                              <m:rPr>
                                <m:nor/>
                              </m:rPr>
                              <a:rPr lang="en-US" sz="20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2000" b="1" dirty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𝛅</m:t>
                            </m:r>
                            <m:r>
                              <m:rPr>
                                <m:nor/>
                              </m:rPr>
                              <a:rPr lang="en-US" sz="20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sz="3600" b="1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endParaRPr lang="en-US" sz="3600" b="1" dirty="0">
                  <a:latin typeface="Lucida Handwriting" panose="03010101010101010101" pitchFamily="66" charset="77"/>
                </a:endParaRPr>
              </a:p>
              <a:p>
                <a:r>
                  <a:rPr lang="en-US" dirty="0"/>
                  <a:t>analytical </a:t>
                </a:r>
                <a:r>
                  <a:rPr lang="en-US" sz="3600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L’ </a:t>
                </a:r>
                <a:r>
                  <a:rPr lang="en-US" sz="3600" b="1" dirty="0">
                    <a:latin typeface="Lucida Handwriting" panose="03010101010101010101" pitchFamily="66" charset="77"/>
                  </a:rPr>
                  <a:t>= 0</a:t>
                </a:r>
              </a:p>
              <a:p>
                <a:endParaRPr lang="en-US" sz="3600" b="1" dirty="0">
                  <a:latin typeface="Lucida Handwriting" panose="03010101010101010101" pitchFamily="66" charset="77"/>
                </a:endParaRPr>
              </a:p>
              <a:p>
                <a:r>
                  <a:rPr lang="en-US" dirty="0"/>
                  <a:t>numerical (using algorithms)</a:t>
                </a:r>
              </a:p>
              <a:p>
                <a:pPr marL="0" indent="0" algn="just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  <a:blipFill>
                <a:blip r:embed="rId2"/>
                <a:stretch>
                  <a:fillRect l="-1094" t="-2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799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5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Maximum likelihood estimation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Analytical solution for maximum of loglikelihood function of a </a:t>
                </a:r>
                <a:r>
                  <a:rPr lang="en-US" b="1" dirty="0">
                    <a:solidFill>
                      <a:srgbClr val="7030A0"/>
                    </a:solidFill>
                  </a:rPr>
                  <a:t>Normal distribution</a:t>
                </a:r>
                <a:r>
                  <a:rPr lang="en-US" dirty="0"/>
                  <a:t>:</a:t>
                </a:r>
              </a:p>
              <a:p>
                <a:pPr marL="0" indent="0" algn="just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L 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=</a:t>
                </a:r>
                <a:r>
                  <a:rPr lang="en-US" sz="2000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 log[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𝚹(</a:t>
                </a:r>
                <a:r>
                  <a:rPr lang="en-US" sz="2000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sz="2000" b="1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sz="2000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…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sz="2000" b="1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sz="2000" b="1" baseline="-25000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k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sz="2000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 𝛍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sz="2000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sz="2000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𝛅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)</a:t>
                </a:r>
                <a:r>
                  <a:rPr lang="en-US" sz="2000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]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 =</a:t>
                </a:r>
                <a:r>
                  <a:rPr lang="en-US" sz="1600" b="1" dirty="0">
                    <a:solidFill>
                      <a:prstClr val="black"/>
                    </a:solidFill>
                  </a:rPr>
                  <a:t>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16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  <m:e>
                        <m:r>
                          <a:rPr lang="en-US" sz="1600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𝒍𝒐𝒈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600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1600" b="1" baseline="-25000" dirty="0">
                                <a:solidFill>
                                  <a:srgbClr val="0070C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1600" b="1" baseline="-25000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k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𝛍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𝛅</m:t>
                            </m:r>
                            <m:r>
                              <m:rPr>
                                <m:nor/>
                              </m:rPr>
                              <a:rPr lang="en-US" sz="1600" b="1" dirty="0">
                                <a:solidFill>
                                  <a:prstClr val="black"/>
                                </a:solidFill>
                                <a:latin typeface="Lucida Handwriting" panose="03010101010101010101" pitchFamily="66" charset="77"/>
                              </a:rPr>
                              <m:t>)</m:t>
                            </m:r>
                          </m:e>
                        </m:d>
                      </m:e>
                    </m:nary>
                  </m:oMath>
                </a14:m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</m:t>
                      </m:r>
                      <m:r>
                        <m:rPr>
                          <m:nor/>
                        </m:rPr>
                        <a:rPr lang="en-US" b="1" dirty="0">
                          <a:latin typeface="Lucida Handwriting" panose="03010101010101010101" pitchFamily="66" charset="77"/>
                        </a:rPr>
                        <m:t>=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1</m:t>
                          </m:r>
                        </m:num>
                        <m:den>
                          <m:r>
                            <a:rPr lang="en-US" b="1" i="1" dirty="0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ad>
                            <m:radPr>
                              <m:degHide m:val="on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{</m:t>
                          </m:r>
                          <m:f>
                            <m:f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dirty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1" dirty="0">
                                      <a:solidFill>
                                        <a:srgbClr val="FF0000"/>
                                      </a:solidFill>
                                      <a:latin typeface="Lucida Handwriting" panose="03010101010101010101" pitchFamily="66" charset="77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latin typeface="Lucida Handwriting" panose="03010101010101010101" pitchFamily="66" charset="77"/>
                                    </a:rPr>
                                    <m:t>−</m:t>
                                  </m:r>
                                  <m:r>
                                    <a:rPr lang="en-US" b="1" i="1" dirty="0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dirty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den>
                          </m:f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</m:oMath>
                  </m:oMathPara>
                </a14:m>
                <a:endParaRPr lang="en-US" sz="3600" b="1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endParaRPr lang="en-US" sz="3600" b="1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L</a:t>
                </a:r>
                <a:r>
                  <a:rPr lang="en-US" b="1" dirty="0">
                    <a:latin typeface="Lucida Handwriting" panose="03010101010101010101" pitchFamily="66" charset="77"/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…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baseline="-25000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k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 𝛍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𝛅</a:t>
                </a:r>
                <a:r>
                  <a:rPr lang="en-US" b="1" dirty="0">
                    <a:latin typeface="Lucida Handwriting" panose="03010101010101010101" pitchFamily="66" charset="77"/>
                  </a:rPr>
                  <a:t>) =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dirty="0">
                                    <a:latin typeface="Lucida Handwriting" panose="03010101010101010101" pitchFamily="66" charset="77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</m:t>
                                    </m:r>
                                  </m:e>
                                </m:rad>
                              </m:den>
                            </m:f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f>
                                  <m:f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b="1" dirty="0">
                                            <a:solidFill>
                                              <a:srgbClr val="FF0000"/>
                                            </a:solidFill>
                                            <a:latin typeface="Lucida Handwriting" panose="03010101010101010101" pitchFamily="66" charset="77"/>
                                          </a:rPr>
                                          <m:t>x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b="0" i="0" baseline="-25000" dirty="0" smtClean="0">
                                            <a:solidFill>
                                              <a:srgbClr val="FF0000"/>
                                            </a:solidFill>
                                            <a:latin typeface="Lucida Handwriting" panose="03010101010101010101" pitchFamily="66" charset="77"/>
                                          </a:rPr>
                                          <m:t>k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dirty="0">
                                            <a:latin typeface="Lucida Handwriting" panose="03010101010101010101" pitchFamily="66" charset="77"/>
                                          </a:rPr>
                                          <m:t>−</m:t>
                                        </m:r>
                                        <m:r>
                                          <a:rPr lang="en-US" b="1" i="1" dirty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den>
                                </m:f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0" indent="0" algn="just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  <a:blipFill>
                <a:blip r:embed="rId2"/>
                <a:stretch>
                  <a:fillRect l="-972" t="-2601" r="-972" b="-121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720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  <p:bldP spid="15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Maximum likelihood estimation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L</a:t>
                </a:r>
                <a:r>
                  <a:rPr lang="en-US" b="1" dirty="0">
                    <a:latin typeface="Lucida Handwriting" panose="03010101010101010101" pitchFamily="66" charset="77"/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…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baseline="-25000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k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 𝛍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𝛅</a:t>
                </a:r>
                <a:r>
                  <a:rPr lang="en-US" b="1" dirty="0">
                    <a:latin typeface="Lucida Handwriting" panose="03010101010101010101" pitchFamily="66" charset="77"/>
                  </a:rPr>
                  <a:t>) =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  <m:e>
                        <m:r>
                          <a:rPr lang="en-US" b="1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𝒍</m:t>
                        </m:r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1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dirty="0">
                                    <a:latin typeface="Lucida Handwriting" panose="03010101010101010101" pitchFamily="66" charset="77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1" i="1" dirty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𝝈</m:t>
                                </m:r>
                                <m:rad>
                                  <m:radPr>
                                    <m:degHide m:val="on"/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radPr>
                                  <m:deg/>
                                  <m:e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</m:t>
                                    </m:r>
                                  </m:e>
                                </m:rad>
                              </m:den>
                            </m:f>
                            <m:sSup>
                              <m:sSupPr>
                                <m:ctrlP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p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f>
                                  <m:fPr>
                                    <m:ctrlP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dirty="0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b="1" dirty="0">
                                            <a:solidFill>
                                              <a:srgbClr val="FF0000"/>
                                            </a:solidFill>
                                            <a:latin typeface="Lucida Handwriting" panose="03010101010101010101" pitchFamily="66" charset="77"/>
                                          </a:rPr>
                                          <m:t>x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b="0" i="0" baseline="-25000" dirty="0" smtClean="0">
                                            <a:solidFill>
                                              <a:srgbClr val="FF0000"/>
                                            </a:solidFill>
                                            <a:latin typeface="Lucida Handwriting" panose="03010101010101010101" pitchFamily="66" charset="77"/>
                                          </a:rPr>
                                          <m:t>k</m:t>
                                        </m:r>
                                        <m:r>
                                          <m:rPr>
                                            <m:nor/>
                                          </m:rPr>
                                          <a:rPr lang="en-US" dirty="0">
                                            <a:latin typeface="Lucida Handwriting" panose="03010101010101010101" pitchFamily="66" charset="77"/>
                                          </a:rPr>
                                          <m:t>−</m:t>
                                        </m:r>
                                        <m:r>
                                          <a:rPr lang="en-US" b="1" i="1" dirty="0">
                                            <a:solidFill>
                                              <a:srgbClr val="7030A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𝝁</m:t>
                                        </m:r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b="1" i="1" dirty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num>
                                  <m:den>
                                    <m:r>
                                      <a:rPr lang="en-US" b="1" i="1" dirty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dirty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den>
                                </m:f>
                                <m:r>
                                  <a:rPr lang="en-US" b="1" i="1" dirty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sup>
                            </m:sSup>
                          </m:e>
                        </m:d>
                      </m:e>
                    </m:nary>
                  </m:oMath>
                </a14:m>
                <a:endParaRPr lang="en-US" b="1" dirty="0">
                  <a:solidFill>
                    <a:prstClr val="black"/>
                  </a:solidFill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00B050"/>
                            </a:solidFill>
                            <a:latin typeface="Lucida Handwriting" panose="03010101010101010101" pitchFamily="66" charset="77"/>
                          </a:rPr>
                          <m:t>L</m:t>
                        </m:r>
                      </m:num>
                      <m:den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𝝏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7030A0"/>
                            </a:solidFill>
                            <a:latin typeface="Lucida Handwriting" panose="03010101010101010101" pitchFamily="66" charset="77"/>
                          </a:rPr>
                          <m:t>𝛍</m:t>
                        </m:r>
                      </m:den>
                    </m:f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 0</a:t>
                </a:r>
              </a:p>
              <a:p>
                <a:pPr marL="0" indent="0" algn="ctr">
                  <a:buNone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00B050"/>
                              </a:solidFill>
                              <a:latin typeface="Lucida Handwriting" panose="03010101010101010101" pitchFamily="66" charset="77"/>
                            </a:rPr>
                            <m:t>L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7030A0"/>
                              </a:solidFill>
                              <a:latin typeface="Lucida Handwriting" panose="03010101010101010101" pitchFamily="66" charset="77"/>
                            </a:rPr>
                            <m:t>𝛅</m:t>
                          </m:r>
                        </m:den>
                      </m:f>
                      <m:r>
                        <m:rPr>
                          <m:nor/>
                        </m:rPr>
                        <a:rPr lang="en-US" b="1" dirty="0">
                          <a:latin typeface="Lucida Handwriting" panose="03010101010101010101" pitchFamily="66" charset="77"/>
                        </a:rPr>
                        <m:t>= 0</m:t>
                      </m:r>
                    </m:oMath>
                  </m:oMathPara>
                </a14:m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0" indent="0" algn="just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  <a:blipFill>
                <a:blip r:embed="rId2"/>
                <a:stretch>
                  <a:fillRect l="-243" t="-10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17BDDF-D185-D443-ADE7-C9A8B6E96DEF}"/>
                  </a:ext>
                </a:extLst>
              </p:cNvPr>
              <p:cNvSpPr/>
              <p:nvPr/>
            </p:nvSpPr>
            <p:spPr>
              <a:xfrm>
                <a:off x="2119813" y="3255909"/>
                <a:ext cx="2800447" cy="8023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⇒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rgbClr val="7030A0"/>
                        </a:solidFill>
                        <a:latin typeface="Lucida Handwriting" panose="03010101010101010101" pitchFamily="66" charset="77"/>
                      </a:rPr>
                      <m:t>𝛍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rgbClr val="7030A0"/>
                        </a:solidFill>
                        <a:latin typeface="Lucida Handwriting" panose="03010101010101010101" pitchFamily="66" charset="77"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latin typeface="Lucida Handwriting" panose="03010101010101010101" pitchFamily="66" charset="77"/>
                      </a:rPr>
                      <m:t>= </m:t>
                    </m:r>
                    <m:f>
                      <m:fPr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sz="28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  <m:e>
                            <m:r>
                              <m:rPr>
                                <m:nor/>
                              </m:rPr>
                              <a:rPr lang="en-US" sz="2800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aseline="-25000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k</m:t>
                            </m:r>
                          </m:e>
                        </m:nary>
                      </m:num>
                      <m:den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𝒌</m:t>
                        </m:r>
                      </m:den>
                    </m:f>
                    <m:r>
                      <m:rPr>
                        <m:nor/>
                      </m:rPr>
                      <a:rPr lang="en-US" sz="2800" b="1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latin typeface="Lucida Handwriting" panose="03010101010101010101" pitchFamily="66" charset="77"/>
                      </a:rPr>
                      <m:t>= </m:t>
                    </m:r>
                    <m:acc>
                      <m:accPr>
                        <m:chr m:val="̂"/>
                        <m:ctrlPr>
                          <a:rPr lang="en-US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800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𝛍</m:t>
                        </m:r>
                      </m:e>
                    </m:acc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E17BDDF-D185-D443-ADE7-C9A8B6E96D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13" y="3255909"/>
                <a:ext cx="2800447" cy="802399"/>
              </a:xfrm>
              <a:prstGeom prst="rect">
                <a:avLst/>
              </a:prstGeom>
              <a:blipFill>
                <a:blip r:embed="rId3"/>
                <a:stretch>
                  <a:fillRect l="-1810" t="-47692" b="-4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E6F998-475F-544F-9BCC-22EB792D3298}"/>
                  </a:ext>
                </a:extLst>
              </p:cNvPr>
              <p:cNvSpPr/>
              <p:nvPr/>
            </p:nvSpPr>
            <p:spPr>
              <a:xfrm>
                <a:off x="2119813" y="4536069"/>
                <a:ext cx="3812326" cy="9691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/>
                  <a:t>⇒</a:t>
                </a: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800" b="1" dirty="0">
                        <a:solidFill>
                          <a:srgbClr val="7030A0"/>
                        </a:solidFill>
                        <a:latin typeface="Lucida Handwriting" panose="03010101010101010101" pitchFamily="66" charset="77"/>
                      </a:rPr>
                      <m:t>𝛅</m:t>
                    </m:r>
                    <m:r>
                      <m:rPr>
                        <m:nor/>
                      </m:rPr>
                      <a:rPr lang="en-US" sz="2800" b="1" i="0" dirty="0" smtClean="0">
                        <a:solidFill>
                          <a:srgbClr val="7030A0"/>
                        </a:solidFill>
                        <a:latin typeface="Lucida Handwriting" panose="03010101010101010101" pitchFamily="66" charset="77"/>
                      </a:rPr>
                      <m:t> </m:t>
                    </m:r>
                    <m:r>
                      <m:rPr>
                        <m:nor/>
                      </m:rPr>
                      <a:rPr lang="en-US" sz="2800" b="1" dirty="0">
                        <a:latin typeface="Lucida Handwriting" panose="03010101010101010101" pitchFamily="66" charset="77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US" sz="2800" b="1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800" b="1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2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  <m:sup>
                                <m:r>
                                  <a:rPr lang="en-US" sz="2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𝒌</m:t>
                                </m:r>
                              </m:sup>
                              <m:e>
                                <m:r>
                                  <a:rPr lang="en-US" sz="28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b="1" dirty="0">
                                        <a:solidFill>
                                          <a:srgbClr val="FF0000"/>
                                        </a:solidFill>
                                        <a:latin typeface="Lucida Handwriting" panose="03010101010101010101" pitchFamily="66" charset="77"/>
                                      </a:rPr>
                                      <m:t>x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baseline="-25000" dirty="0">
                                        <a:solidFill>
                                          <a:srgbClr val="FF0000"/>
                                        </a:solidFill>
                                        <a:latin typeface="Lucida Handwriting" panose="03010101010101010101" pitchFamily="66" charset="77"/>
                                      </a:rPr>
                                      <m:t>k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800" dirty="0">
                                        <a:latin typeface="Lucida Handwriting" panose="03010101010101010101" pitchFamily="66" charset="77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̂"/>
                                        <m:ctrlPr>
                                          <a:rPr lang="en-US" sz="2800" b="1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US" sz="2800" b="1" dirty="0">
                                            <a:solidFill>
                                              <a:srgbClr val="FF0000"/>
                                            </a:solidFill>
                                            <a:latin typeface="Lucida Handwriting" panose="03010101010101010101" pitchFamily="66" charset="77"/>
                                          </a:rPr>
                                          <m:t>𝛍</m:t>
                                        </m:r>
                                      </m:e>
                                    </m:acc>
                                    <m:r>
                                      <a:rPr lang="en-US" sz="2800" b="1" i="1" dirty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r>
                              <a:rPr lang="en-US" sz="2800" b="1" i="1" dirty="0">
                                <a:latin typeface="Cambria Math" panose="02040503050406030204" pitchFamily="18" charset="0"/>
                              </a:rPr>
                              <m:t>𝒌</m:t>
                            </m:r>
                          </m:den>
                        </m:f>
                      </m:e>
                    </m:rad>
                    <m:r>
                      <m:rPr>
                        <m:nor/>
                      </m:rPr>
                      <a:rPr lang="en-US" sz="2800" b="1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sz="2800" b="1" dirty="0" smtClean="0">
                        <a:latin typeface="Lucida Handwriting" panose="03010101010101010101" pitchFamily="66" charset="77"/>
                      </a:rPr>
                      <m:t> </m:t>
                    </m:r>
                    <m:acc>
                      <m:accPr>
                        <m:chr m:val="̂"/>
                        <m:ctrlPr>
                          <a:rPr lang="en-US" sz="28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800" b="1" dirty="0" smtClean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𝛅</m:t>
                        </m:r>
                      </m:e>
                    </m:acc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4E6F998-475F-544F-9BCC-22EB792D3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9813" y="4536069"/>
                <a:ext cx="3812326" cy="969176"/>
              </a:xfrm>
              <a:prstGeom prst="rect">
                <a:avLst/>
              </a:prstGeom>
              <a:blipFill>
                <a:blip r:embed="rId4"/>
                <a:stretch>
                  <a:fillRect l="-1329" t="-29870" b="-35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3DEF19-1701-6841-8B45-EF3FD50D7BD3}"/>
                  </a:ext>
                </a:extLst>
              </p:cNvPr>
              <p:cNvSpPr txBox="1"/>
              <p:nvPr/>
            </p:nvSpPr>
            <p:spPr>
              <a:xfrm>
                <a:off x="6461760" y="3525520"/>
                <a:ext cx="4815840" cy="1596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best fitted values of parameters </a:t>
                </a:r>
                <a:r>
                  <a:rPr lang="en-US" sz="2400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𝛍</a:t>
                </a:r>
                <a:r>
                  <a:rPr lang="en-US" sz="2400" b="1" dirty="0">
                    <a:latin typeface="Lucida Handwriting" panose="03010101010101010101" pitchFamily="66" charset="77"/>
                  </a:rPr>
                  <a:t> </a:t>
                </a:r>
                <a:r>
                  <a:rPr lang="en-US" sz="2400" dirty="0"/>
                  <a:t>and</a:t>
                </a:r>
                <a:r>
                  <a:rPr lang="en-US" sz="2400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sz="2400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𝛅</a:t>
                </a:r>
                <a:r>
                  <a:rPr lang="en-US" sz="2400" dirty="0"/>
                  <a:t> of the Normal distributions equal to the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mean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𝛍</m:t>
                        </m:r>
                      </m:e>
                    </m:acc>
                  </m:oMath>
                </a14:m>
                <a:r>
                  <a:rPr lang="en-US" sz="2400" dirty="0"/>
                  <a:t> and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standard deviation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𝛅</m:t>
                        </m:r>
                      </m:e>
                    </m:acc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of the data.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3DEF19-1701-6841-8B45-EF3FD50D7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760" y="3525520"/>
                <a:ext cx="4815840" cy="1596078"/>
              </a:xfrm>
              <a:prstGeom prst="rect">
                <a:avLst/>
              </a:prstGeom>
              <a:blipFill>
                <a:blip r:embed="rId5"/>
                <a:stretch>
                  <a:fillRect l="-1842" t="-3175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33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uiExpand="1" build="p"/>
      <p:bldP spid="15" grpId="1" uiExpand="1" build="p"/>
      <p:bldP spid="3" grpId="0"/>
      <p:bldP spid="3" grpId="1"/>
      <p:bldP spid="7" grpId="0"/>
      <p:bldP spid="7" grpId="1"/>
      <p:bldP spid="4" grpId="0"/>
      <p:bldP spid="4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Moment matching estimation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Finds the value of the parameters (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𝛼</a:t>
                </a:r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𝛽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 𝜇</a:t>
                </a:r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𝜎</a:t>
                </a:r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𝜆</a:t>
                </a:r>
                <a:r>
                  <a:rPr lang="en-US" dirty="0"/>
                  <a:t>) that matches the distribution moments</a:t>
                </a:r>
                <a:r>
                  <a:rPr lang="en-US" dirty="0">
                    <a:latin typeface="Lucida Handwriting" panose="03010101010101010101" pitchFamily="66" charset="77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 err="1">
                    <a:latin typeface="Lucida Handwriting" panose="03010101010101010101" pitchFamily="66" charset="77"/>
                  </a:rPr>
                  <a:t>f</a:t>
                </a:r>
                <a:r>
                  <a:rPr lang="en-US" baseline="-25000" dirty="0" err="1">
                    <a:solidFill>
                      <a:srgbClr val="0070C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(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) </a:t>
                </a:r>
                <a:r>
                  <a:rPr lang="en-US" dirty="0"/>
                  <a:t>to the data moments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2</a:t>
                </a:r>
                <a:r>
                  <a:rPr lang="en-US" dirty="0"/>
                  <a:t>, </a:t>
                </a:r>
                <a:r>
                  <a:rPr lang="en-US" dirty="0">
                    <a:latin typeface="Lucida Handwriting" panose="03010101010101010101" pitchFamily="66" charset="77"/>
                  </a:rPr>
                  <a:t>…</a:t>
                </a:r>
                <a:r>
                  <a:rPr lang="en-US" dirty="0"/>
                  <a:t>, </a:t>
                </a:r>
                <a:r>
                  <a:rPr lang="en-US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aseline="-25000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n</a:t>
                </a:r>
                <a:endParaRPr lang="en-US" baseline="-25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marL="0" indent="0" algn="just">
                  <a:buNone/>
                </a:pPr>
                <a:endParaRPr lang="en-US" baseline="-25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 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∈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b="1" dirty="0">
                            <a:latin typeface="Lucida Handwriting" panose="03010101010101010101" pitchFamily="66" charset="77"/>
                          </a:rPr>
                          <m:t>−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=</m:t>
                    </m:r>
                    <m:nary>
                      <m:naryPr>
                        <m:limLoc m:val="undOvr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∈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b="1" i="1" dirty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b="1" dirty="0">
                                <a:latin typeface="Lucida Handwriting" panose="03010101010101010101" pitchFamily="66" charset="77"/>
                              </a:rPr>
                              <m:t>−</m:t>
                            </m:r>
                            <m:r>
                              <a:rPr lang="en-US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dx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m:rPr>
                        <m:nor/>
                      </m:rPr>
                      <a:rPr lang="en-US" b="1" i="0" dirty="0" smtClean="0">
                        <a:solidFill>
                          <a:schemeClr val="tx1"/>
                        </a:solidFill>
                        <a:latin typeface="Lucida Handwriting" panose="03010101010101010101" pitchFamily="66" charset="77"/>
                      </a:rPr>
                      <m:t>-</m:t>
                    </m:r>
                    <m:sSup>
                      <m:sSup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  <a:blipFill>
                <a:blip r:embed="rId2"/>
                <a:stretch>
                  <a:fillRect l="-1094" t="-15029" r="-1215" b="-6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58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5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Moment matching estimation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Example:</a:t>
                </a:r>
              </a:p>
              <a:p>
                <a:pPr algn="just"/>
                <a:r>
                  <a:rPr lang="en-US" dirty="0"/>
                  <a:t>Exponential distribution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</m:acc>
                    <m:r>
                      <m:rPr>
                        <m:nor/>
                      </m:rPr>
                      <a:rPr lang="en-US" sz="20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 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den>
                    </m:f>
                  </m:oMath>
                </a14:m>
                <a:r>
                  <a:rPr lang="en-US" sz="2000" dirty="0"/>
                  <a:t>  </a:t>
                </a:r>
                <a:r>
                  <a:rPr lang="en-US" sz="2000" b="1" dirty="0"/>
                  <a:t>⇒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= 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acc>
                          <m:accPr>
                            <m:chr m:val="̂"/>
                            <m:ctrlPr>
                              <a:rPr lang="en-US" sz="2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</m:acc>
                      </m:den>
                    </m:f>
                  </m:oMath>
                </a14:m>
                <a:r>
                  <a:rPr lang="en-US" sz="2000" dirty="0"/>
                  <a:t> </a:t>
                </a:r>
              </a:p>
              <a:p>
                <a:pPr algn="just"/>
                <a:r>
                  <a:rPr lang="en-US" dirty="0"/>
                  <a:t>Gamma distribution</a:t>
                </a:r>
              </a:p>
              <a:p>
                <a:pPr marL="0" indent="0" algn="just">
                  <a:buNone/>
                </a:pPr>
                <a:endParaRPr lang="en-US" baseline="-25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acc>
                              <m:accPr>
                                <m:chr m:val="̂"/>
                                <m:ctrlP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𝝁</m:t>
                                </m:r>
                              </m:e>
                            </m:acc>
                            <m:r>
                              <m:rPr>
                                <m:nor/>
                              </m:rPr>
                              <a:rPr lang="en-US" sz="2000" b="0" i="0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latin typeface="Lucida Handwriting" panose="03010101010101010101" pitchFamily="66" charset="77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US" sz="2000" b="0" i="0" dirty="0" smtClean="0"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den>
                            </m:f>
                          </m:e>
                          <m:e>
                            <m:sSup>
                              <m:sSupPr>
                                <m:ctrlPr>
                                  <a:rPr lang="en-US" sz="20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  <m:r>
                              <m:rPr>
                                <m:nor/>
                              </m:rPr>
                              <a:rPr lang="en-US" sz="2000" dirty="0">
                                <a:latin typeface="Lucida Handwriting" panose="03010101010101010101" pitchFamily="66" charset="77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en-US" sz="2000" b="0" i="1" dirty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r>
                  <a:rPr lang="en-US" sz="2000" dirty="0"/>
                  <a:t>   </a:t>
                </a:r>
                <a:r>
                  <a:rPr lang="en-US" sz="2000" b="1" dirty="0"/>
                  <a:t>⇒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0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latin typeface="Lucida Handwriting" panose="03010101010101010101" pitchFamily="66" charset="77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en-US" sz="2000" b="0" i="0" dirty="0" smtClean="0"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sz="20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  <m:e>
                            <m:r>
                              <a:rPr lang="en-US" sz="2000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m:rPr>
                                <m:nor/>
                              </m:rPr>
                              <a:rPr lang="en-US" sz="2000" dirty="0">
                                <a:latin typeface="Lucida Handwriting" panose="03010101010101010101" pitchFamily="66" charset="77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acc>
                                  <m:accPr>
                                    <m:chr m:val="̂"/>
                                    <m:ctrlPr>
                                      <a:rPr lang="en-US" sz="20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1" i="1" dirty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𝝁</m:t>
                                    </m:r>
                                  </m:e>
                                </m:acc>
                              </m:num>
                              <m:den>
                                <m:sSup>
                                  <m:sSupPr>
                                    <m:ctrlPr>
                                      <a:rPr lang="en-US" sz="20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b="1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b="1" i="1" dirty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sz="2000" b="1" i="1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p>
                                </m:sSup>
                              </m:den>
                            </m:f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in general, there are no analytical solutions for the estimator of the parameters (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𝛼</a:t>
                </a:r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𝛽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 𝜇</a:t>
                </a:r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𝜎</a:t>
                </a:r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𝜆</a:t>
                </a:r>
                <a:r>
                  <a:rPr lang="en-US" dirty="0"/>
                  <a:t>) and numerical solutions are needed.</a:t>
                </a:r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1EF44BB-C899-D343-B183-F8BC78821F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38848"/>
                <a:ext cx="10439401" cy="4377960"/>
              </a:xfrm>
              <a:blipFill>
                <a:blip r:embed="rId2"/>
                <a:stretch>
                  <a:fillRect l="-1094" t="-12717" b="-612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893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uiExpand="1" build="p"/>
      <p:bldP spid="15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Quantile matching estimation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1EF44BB-C899-D343-B183-F8BC7882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8848"/>
            <a:ext cx="5616791" cy="4377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Finding a parameters of theoretical distribution 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𝛼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𝛽</a:t>
            </a:r>
            <a:r>
              <a:rPr lang="en-US" b="1" dirty="0">
                <a:latin typeface="Lucida Handwriting" panose="03010101010101010101" pitchFamily="66" charset="77"/>
              </a:rPr>
              <a:t>,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 𝜇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𝜎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𝜆</a:t>
            </a:r>
            <a:r>
              <a:rPr lang="en-US" dirty="0"/>
              <a:t>) such that a </a:t>
            </a:r>
            <a:r>
              <a:rPr lang="en-US" b="1" dirty="0">
                <a:solidFill>
                  <a:srgbClr val="0070C0"/>
                </a:solidFill>
              </a:rPr>
              <a:t>quantiles</a:t>
            </a:r>
            <a:r>
              <a:rPr lang="en-US" dirty="0"/>
              <a:t> of experimental data match with quantiles of theoretical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only numerical solutions exist</a:t>
            </a:r>
          </a:p>
          <a:p>
            <a:pPr algn="just"/>
            <a:r>
              <a:rPr lang="en-US" dirty="0"/>
              <a:t>values of percentiles has to be provided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FCA35C-FAB0-2942-9E94-A4A9AE037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990" y="2020175"/>
            <a:ext cx="5013540" cy="36182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ABA4D0D-8C30-F642-A656-14A9BB83172A}"/>
              </a:ext>
            </a:extLst>
          </p:cNvPr>
          <p:cNvSpPr/>
          <p:nvPr/>
        </p:nvSpPr>
        <p:spPr>
          <a:xfrm>
            <a:off x="7857834" y="3073613"/>
            <a:ext cx="146587" cy="146587"/>
          </a:xfrm>
          <a:prstGeom prst="ellipse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E0F939D-F773-E745-AB6E-2C56FC4024FD}"/>
              </a:ext>
            </a:extLst>
          </p:cNvPr>
          <p:cNvSpPr/>
          <p:nvPr/>
        </p:nvSpPr>
        <p:spPr>
          <a:xfrm>
            <a:off x="9351097" y="2496030"/>
            <a:ext cx="146587" cy="146587"/>
          </a:xfrm>
          <a:prstGeom prst="ellipse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145DB6-7A3A-3B4A-9145-385A304ECEA4}"/>
              </a:ext>
            </a:extLst>
          </p:cNvPr>
          <p:cNvSpPr txBox="1"/>
          <p:nvPr/>
        </p:nvSpPr>
        <p:spPr>
          <a:xfrm>
            <a:off x="7857834" y="3149534"/>
            <a:ext cx="1156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25 percentile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C9DBD1-9147-7C46-99E9-25652064BFDF}"/>
              </a:ext>
            </a:extLst>
          </p:cNvPr>
          <p:cNvSpPr txBox="1"/>
          <p:nvPr/>
        </p:nvSpPr>
        <p:spPr>
          <a:xfrm>
            <a:off x="9119076" y="2598578"/>
            <a:ext cx="1156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75 percentile</a:t>
            </a:r>
          </a:p>
        </p:txBody>
      </p:sp>
    </p:spTree>
    <p:extLst>
      <p:ext uri="{BB962C8B-B14F-4D97-AF65-F5344CB8AC3E}">
        <p14:creationId xmlns:p14="http://schemas.microsoft.com/office/powerpoint/2010/main" val="161289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5" grpId="0" uiExpand="1" build="p"/>
      <p:bldP spid="15" grpId="1" uiExpand="1" build="p"/>
      <p:bldP spid="7" grpId="0" animBg="1"/>
      <p:bldP spid="7" grpId="1" animBg="1"/>
      <p:bldP spid="7" grpId="2" animBg="1"/>
      <p:bldP spid="7" grpId="3" animBg="1"/>
      <p:bldP spid="9" grpId="0" animBg="1"/>
      <p:bldP spid="9" grpId="1" animBg="1"/>
      <p:bldP spid="9" grpId="2" animBg="1"/>
      <p:bldP spid="9" grpId="3" animBg="1"/>
      <p:bldP spid="8" grpId="0"/>
      <p:bldP spid="8" grpId="1"/>
      <p:bldP spid="11" grpId="0"/>
      <p:bldP spid="11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Maximum goodness-of-fit estimation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1EF44BB-C899-D343-B183-F8BC78821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38848"/>
            <a:ext cx="5616791" cy="4377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Numerical estimation of parameters of theoretical distribution 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𝛼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𝛽</a:t>
            </a:r>
            <a:r>
              <a:rPr lang="en-US" b="1" dirty="0">
                <a:latin typeface="Lucida Handwriting" panose="03010101010101010101" pitchFamily="66" charset="77"/>
              </a:rPr>
              <a:t>,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 𝜇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𝜎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𝜆</a:t>
            </a:r>
            <a:r>
              <a:rPr lang="en-US" dirty="0"/>
              <a:t>) with purpose to </a:t>
            </a:r>
            <a:r>
              <a:rPr lang="en-US" b="1" dirty="0">
                <a:solidFill>
                  <a:srgbClr val="0070C0"/>
                </a:solidFill>
              </a:rPr>
              <a:t>minimize distances</a:t>
            </a:r>
            <a:r>
              <a:rPr lang="en-US" dirty="0"/>
              <a:t> between theoretical and experimental values.</a:t>
            </a:r>
          </a:p>
          <a:p>
            <a:pPr lvl="1" algn="r"/>
            <a:r>
              <a:rPr lang="en-US" sz="1800" dirty="0"/>
              <a:t>Kolmogorov-Smirnov </a:t>
            </a:r>
            <a:r>
              <a:rPr lang="en-US" sz="1800" b="1" i="1" dirty="0">
                <a:solidFill>
                  <a:srgbClr val="0070C0"/>
                </a:solidFill>
              </a:rPr>
              <a:t>KS</a:t>
            </a:r>
          </a:p>
          <a:p>
            <a:pPr lvl="1" algn="r"/>
            <a:r>
              <a:rPr lang="en-US" sz="1800" dirty="0"/>
              <a:t>Anderson-Darling </a:t>
            </a:r>
            <a:r>
              <a:rPr lang="en-US" sz="1800" b="1" i="1" dirty="0">
                <a:solidFill>
                  <a:srgbClr val="0070C0"/>
                </a:solidFill>
              </a:rPr>
              <a:t>AD</a:t>
            </a:r>
          </a:p>
          <a:p>
            <a:pPr lvl="1" algn="r"/>
            <a:r>
              <a:rPr lang="en-US" sz="1800" dirty="0"/>
              <a:t>Cramer-von </a:t>
            </a:r>
            <a:r>
              <a:rPr lang="en-US" sz="2000" dirty="0"/>
              <a:t>Mises </a:t>
            </a:r>
            <a:r>
              <a:rPr lang="en-US" sz="2000" b="1" i="1" dirty="0" err="1">
                <a:solidFill>
                  <a:srgbClr val="0070C0"/>
                </a:solidFill>
              </a:rPr>
              <a:t>CvM</a:t>
            </a:r>
            <a:endParaRPr lang="en-US" sz="2000" b="1" i="1" dirty="0">
              <a:solidFill>
                <a:srgbClr val="0070C0"/>
              </a:solidFill>
            </a:endParaRPr>
          </a:p>
          <a:p>
            <a:pPr marL="0" indent="0" algn="just">
              <a:buNone/>
            </a:pP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2F945E-8876-2147-A078-B1747385BA1C}"/>
              </a:ext>
            </a:extLst>
          </p:cNvPr>
          <p:cNvSpPr/>
          <p:nvPr/>
        </p:nvSpPr>
        <p:spPr>
          <a:xfrm>
            <a:off x="11275448" y="326153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47E851-F6F2-C14C-9980-5D578BB26CCD}"/>
              </a:ext>
            </a:extLst>
          </p:cNvPr>
          <p:cNvSpPr/>
          <p:nvPr/>
        </p:nvSpPr>
        <p:spPr>
          <a:xfrm>
            <a:off x="7761360" y="1634330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Lucida Handwriting" panose="03010101010101010101" pitchFamily="66" charset="77"/>
              </a:rPr>
              <a:t>f</a:t>
            </a:r>
            <a:r>
              <a:rPr lang="en-US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</a:t>
            </a:r>
            <a:endParaRPr lang="en-US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5A1CC9-A302-9745-A4C8-25B4D63A6CB4}"/>
              </a:ext>
            </a:extLst>
          </p:cNvPr>
          <p:cNvCxnSpPr>
            <a:cxnSpLocks/>
          </p:cNvCxnSpPr>
          <p:nvPr/>
        </p:nvCxnSpPr>
        <p:spPr>
          <a:xfrm flipV="1">
            <a:off x="7810418" y="1781807"/>
            <a:ext cx="0" cy="1673142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AABBAE-AEEA-2647-8413-F0D66B32EAC7}"/>
              </a:ext>
            </a:extLst>
          </p:cNvPr>
          <p:cNvCxnSpPr>
            <a:cxnSpLocks/>
          </p:cNvCxnSpPr>
          <p:nvPr/>
        </p:nvCxnSpPr>
        <p:spPr>
          <a:xfrm>
            <a:off x="7319143" y="3461374"/>
            <a:ext cx="4034657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FEBB2579-AEA4-2D41-8F6F-08CA714049C1}"/>
              </a:ext>
            </a:extLst>
          </p:cNvPr>
          <p:cNvSpPr/>
          <p:nvPr/>
        </p:nvSpPr>
        <p:spPr>
          <a:xfrm>
            <a:off x="8002949" y="3394467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5EADE34-7215-DC4B-87C0-046C4883AA04}"/>
              </a:ext>
            </a:extLst>
          </p:cNvPr>
          <p:cNvSpPr/>
          <p:nvPr/>
        </p:nvSpPr>
        <p:spPr>
          <a:xfrm>
            <a:off x="8773632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E352A69-DA67-3747-BF11-1F92FAED1CB2}"/>
              </a:ext>
            </a:extLst>
          </p:cNvPr>
          <p:cNvSpPr/>
          <p:nvPr/>
        </p:nvSpPr>
        <p:spPr>
          <a:xfrm>
            <a:off x="10391178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30BC2B-850E-074E-A8C5-80AC3F5C7587}"/>
              </a:ext>
            </a:extLst>
          </p:cNvPr>
          <p:cNvSpPr/>
          <p:nvPr/>
        </p:nvSpPr>
        <p:spPr>
          <a:xfrm>
            <a:off x="9870984" y="3390109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812F4F-D5E2-8548-8E85-2162C6A02BFF}"/>
              </a:ext>
            </a:extLst>
          </p:cNvPr>
          <p:cNvSpPr/>
          <p:nvPr/>
        </p:nvSpPr>
        <p:spPr>
          <a:xfrm>
            <a:off x="10293567" y="3485266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788ADE2-422F-324C-AEE3-2B99C01D4E5D}"/>
              </a:ext>
            </a:extLst>
          </p:cNvPr>
          <p:cNvSpPr/>
          <p:nvPr/>
        </p:nvSpPr>
        <p:spPr>
          <a:xfrm>
            <a:off x="9737409" y="348357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3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F4E2448-3AC1-B44F-8C2E-2208BC04088F}"/>
              </a:ext>
            </a:extLst>
          </p:cNvPr>
          <p:cNvSpPr/>
          <p:nvPr/>
        </p:nvSpPr>
        <p:spPr>
          <a:xfrm>
            <a:off x="8950237" y="3487909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0303E6B-D6F8-9041-B4FA-BCCA0D9DA756}"/>
              </a:ext>
            </a:extLst>
          </p:cNvPr>
          <p:cNvSpPr/>
          <p:nvPr/>
        </p:nvSpPr>
        <p:spPr>
          <a:xfrm>
            <a:off x="8635822" y="3487978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5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CFB54A-F746-0747-9A3E-AAC44085A755}"/>
              </a:ext>
            </a:extLst>
          </p:cNvPr>
          <p:cNvSpPr/>
          <p:nvPr/>
        </p:nvSpPr>
        <p:spPr>
          <a:xfrm>
            <a:off x="7868888" y="3487845"/>
            <a:ext cx="437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4</a:t>
            </a:r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D7CC5F5-25E0-D14F-BC6C-02C40CC7FF3F}"/>
              </a:ext>
            </a:extLst>
          </p:cNvPr>
          <p:cNvSpPr/>
          <p:nvPr/>
        </p:nvSpPr>
        <p:spPr>
          <a:xfrm>
            <a:off x="9081727" y="3390040"/>
            <a:ext cx="156117" cy="156117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54DECE4-3609-9844-B5F0-ED35377360BA}"/>
              </a:ext>
            </a:extLst>
          </p:cNvPr>
          <p:cNvCxnSpPr>
            <a:cxnSpLocks/>
          </p:cNvCxnSpPr>
          <p:nvPr/>
        </p:nvCxnSpPr>
        <p:spPr>
          <a:xfrm flipV="1">
            <a:off x="8079221" y="3261539"/>
            <a:ext cx="0" cy="128501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C549E465-5C07-CB46-B918-15A8060C8014}"/>
              </a:ext>
            </a:extLst>
          </p:cNvPr>
          <p:cNvCxnSpPr>
            <a:cxnSpLocks/>
          </p:cNvCxnSpPr>
          <p:nvPr/>
        </p:nvCxnSpPr>
        <p:spPr>
          <a:xfrm flipV="1">
            <a:off x="8857697" y="3107328"/>
            <a:ext cx="0" cy="282714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187FDF8B-E839-CB44-93A5-E7019DFD936B}"/>
              </a:ext>
            </a:extLst>
          </p:cNvPr>
          <p:cNvCxnSpPr>
            <a:cxnSpLocks/>
          </p:cNvCxnSpPr>
          <p:nvPr/>
        </p:nvCxnSpPr>
        <p:spPr>
          <a:xfrm flipV="1">
            <a:off x="9150140" y="2920881"/>
            <a:ext cx="0" cy="46916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F18C053-65B4-6348-B53D-364394081104}"/>
              </a:ext>
            </a:extLst>
          </p:cNvPr>
          <p:cNvCxnSpPr>
            <a:cxnSpLocks/>
          </p:cNvCxnSpPr>
          <p:nvPr/>
        </p:nvCxnSpPr>
        <p:spPr>
          <a:xfrm flipV="1">
            <a:off x="9949042" y="2732517"/>
            <a:ext cx="0" cy="657523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C7D95F18-9D15-8840-9496-2B1C7F20183C}"/>
              </a:ext>
            </a:extLst>
          </p:cNvPr>
          <p:cNvCxnSpPr>
            <a:cxnSpLocks/>
          </p:cNvCxnSpPr>
          <p:nvPr/>
        </p:nvCxnSpPr>
        <p:spPr>
          <a:xfrm flipV="1">
            <a:off x="10469236" y="2576030"/>
            <a:ext cx="0" cy="81401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8448CE6-A8B6-E04C-9FE2-A49C4FB87C6A}"/>
              </a:ext>
            </a:extLst>
          </p:cNvPr>
          <p:cNvCxnSpPr/>
          <p:nvPr/>
        </p:nvCxnSpPr>
        <p:spPr>
          <a:xfrm>
            <a:off x="8087858" y="3272867"/>
            <a:ext cx="763832" cy="0"/>
          </a:xfrm>
          <a:prstGeom prst="line">
            <a:avLst/>
          </a:prstGeom>
          <a:ln w="25400">
            <a:headEnd type="oval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4790402-00CA-1A4D-A6E9-4D96EAFFA1A5}"/>
              </a:ext>
            </a:extLst>
          </p:cNvPr>
          <p:cNvCxnSpPr>
            <a:cxnSpLocks/>
          </p:cNvCxnSpPr>
          <p:nvPr/>
        </p:nvCxnSpPr>
        <p:spPr>
          <a:xfrm>
            <a:off x="8851690" y="3107328"/>
            <a:ext cx="298450" cy="0"/>
          </a:xfrm>
          <a:prstGeom prst="line">
            <a:avLst/>
          </a:prstGeom>
          <a:ln w="25400">
            <a:headEnd type="oval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3F7D48F-9E77-CB44-8557-9811C4294CA3}"/>
              </a:ext>
            </a:extLst>
          </p:cNvPr>
          <p:cNvCxnSpPr>
            <a:cxnSpLocks/>
          </p:cNvCxnSpPr>
          <p:nvPr/>
        </p:nvCxnSpPr>
        <p:spPr>
          <a:xfrm>
            <a:off x="9150140" y="2920881"/>
            <a:ext cx="798902" cy="0"/>
          </a:xfrm>
          <a:prstGeom prst="line">
            <a:avLst/>
          </a:prstGeom>
          <a:ln w="25400">
            <a:headEnd type="oval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6868B99B-42F0-2945-A929-5592635AE754}"/>
              </a:ext>
            </a:extLst>
          </p:cNvPr>
          <p:cNvCxnSpPr>
            <a:cxnSpLocks/>
          </p:cNvCxnSpPr>
          <p:nvPr/>
        </p:nvCxnSpPr>
        <p:spPr>
          <a:xfrm>
            <a:off x="9949042" y="2732517"/>
            <a:ext cx="520194" cy="0"/>
          </a:xfrm>
          <a:prstGeom prst="line">
            <a:avLst/>
          </a:prstGeom>
          <a:ln w="25400">
            <a:headEnd type="oval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7CA2CD8-2607-7B48-A6C4-393DB37F4B3D}"/>
              </a:ext>
            </a:extLst>
          </p:cNvPr>
          <p:cNvCxnSpPr/>
          <p:nvPr/>
        </p:nvCxnSpPr>
        <p:spPr>
          <a:xfrm>
            <a:off x="10469236" y="2576030"/>
            <a:ext cx="763832" cy="0"/>
          </a:xfrm>
          <a:prstGeom prst="line">
            <a:avLst/>
          </a:prstGeom>
          <a:ln w="25400">
            <a:headEnd type="oval"/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E60DB21A-C2B6-8747-A4D3-4AA5EDAA5613}"/>
              </a:ext>
            </a:extLst>
          </p:cNvPr>
          <p:cNvCxnSpPr>
            <a:cxnSpLocks/>
          </p:cNvCxnSpPr>
          <p:nvPr/>
        </p:nvCxnSpPr>
        <p:spPr>
          <a:xfrm>
            <a:off x="7445375" y="3460816"/>
            <a:ext cx="557574" cy="0"/>
          </a:xfrm>
          <a:prstGeom prst="line">
            <a:avLst/>
          </a:prstGeom>
          <a:ln w="25400">
            <a:tailEnd type="triangl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Freeform 115">
            <a:extLst>
              <a:ext uri="{FF2B5EF4-FFF2-40B4-BE49-F238E27FC236}">
                <a16:creationId xmlns:a16="http://schemas.microsoft.com/office/drawing/2014/main" id="{0BBDE86D-00A6-484C-8BA8-AB0CB7D52E84}"/>
              </a:ext>
            </a:extLst>
          </p:cNvPr>
          <p:cNvSpPr/>
          <p:nvPr/>
        </p:nvSpPr>
        <p:spPr>
          <a:xfrm>
            <a:off x="7477508" y="2575167"/>
            <a:ext cx="3694113" cy="891157"/>
          </a:xfrm>
          <a:custGeom>
            <a:avLst/>
            <a:gdLst>
              <a:gd name="connsiteX0" fmla="*/ 0 w 3717925"/>
              <a:gd name="connsiteY0" fmla="*/ 895258 h 895258"/>
              <a:gd name="connsiteX1" fmla="*/ 1670050 w 3717925"/>
              <a:gd name="connsiteY1" fmla="*/ 777783 h 895258"/>
              <a:gd name="connsiteX2" fmla="*/ 2190750 w 3717925"/>
              <a:gd name="connsiteY2" fmla="*/ 231683 h 895258"/>
              <a:gd name="connsiteX3" fmla="*/ 3717925 w 3717925"/>
              <a:gd name="connsiteY3" fmla="*/ 3083 h 895258"/>
              <a:gd name="connsiteX0" fmla="*/ 0 w 3694113"/>
              <a:gd name="connsiteY0" fmla="*/ 1037837 h 1037837"/>
              <a:gd name="connsiteX1" fmla="*/ 1670050 w 3694113"/>
              <a:gd name="connsiteY1" fmla="*/ 920362 h 1037837"/>
              <a:gd name="connsiteX2" fmla="*/ 2190750 w 3694113"/>
              <a:gd name="connsiteY2" fmla="*/ 374262 h 1037837"/>
              <a:gd name="connsiteX3" fmla="*/ 3694113 w 3694113"/>
              <a:gd name="connsiteY3" fmla="*/ 1692 h 1037837"/>
              <a:gd name="connsiteX0" fmla="*/ 0 w 3694113"/>
              <a:gd name="connsiteY0" fmla="*/ 1036145 h 1036145"/>
              <a:gd name="connsiteX1" fmla="*/ 1670050 w 3694113"/>
              <a:gd name="connsiteY1" fmla="*/ 918670 h 1036145"/>
              <a:gd name="connsiteX2" fmla="*/ 2190750 w 3694113"/>
              <a:gd name="connsiteY2" fmla="*/ 372570 h 1036145"/>
              <a:gd name="connsiteX3" fmla="*/ 3152392 w 3694113"/>
              <a:gd name="connsiteY3" fmla="*/ 79088 h 1036145"/>
              <a:gd name="connsiteX4" fmla="*/ 3694113 w 3694113"/>
              <a:gd name="connsiteY4" fmla="*/ 0 h 1036145"/>
              <a:gd name="connsiteX0" fmla="*/ 0 w 3694113"/>
              <a:gd name="connsiteY0" fmla="*/ 1036145 h 1036145"/>
              <a:gd name="connsiteX1" fmla="*/ 1670050 w 3694113"/>
              <a:gd name="connsiteY1" fmla="*/ 918670 h 1036145"/>
              <a:gd name="connsiteX2" fmla="*/ 2190750 w 3694113"/>
              <a:gd name="connsiteY2" fmla="*/ 372570 h 1036145"/>
              <a:gd name="connsiteX3" fmla="*/ 3166679 w 3694113"/>
              <a:gd name="connsiteY3" fmla="*/ 245208 h 1036145"/>
              <a:gd name="connsiteX4" fmla="*/ 3694113 w 3694113"/>
              <a:gd name="connsiteY4" fmla="*/ 0 h 1036145"/>
              <a:gd name="connsiteX0" fmla="*/ 0 w 3694113"/>
              <a:gd name="connsiteY0" fmla="*/ 1036145 h 1036145"/>
              <a:gd name="connsiteX1" fmla="*/ 1670050 w 3694113"/>
              <a:gd name="connsiteY1" fmla="*/ 918670 h 1036145"/>
              <a:gd name="connsiteX2" fmla="*/ 2219325 w 3694113"/>
              <a:gd name="connsiteY2" fmla="*/ 527615 h 1036145"/>
              <a:gd name="connsiteX3" fmla="*/ 3166679 w 3694113"/>
              <a:gd name="connsiteY3" fmla="*/ 245208 h 1036145"/>
              <a:gd name="connsiteX4" fmla="*/ 3694113 w 3694113"/>
              <a:gd name="connsiteY4" fmla="*/ 0 h 10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4113" h="1036145">
                <a:moveTo>
                  <a:pt x="0" y="1036145"/>
                </a:moveTo>
                <a:cubicBezTo>
                  <a:pt x="652462" y="1032705"/>
                  <a:pt x="1300163" y="1003425"/>
                  <a:pt x="1670050" y="918670"/>
                </a:cubicBezTo>
                <a:cubicBezTo>
                  <a:pt x="2039937" y="833915"/>
                  <a:pt x="1969887" y="639859"/>
                  <a:pt x="2219325" y="527615"/>
                </a:cubicBezTo>
                <a:cubicBezTo>
                  <a:pt x="2468763" y="415371"/>
                  <a:pt x="2916119" y="307303"/>
                  <a:pt x="3166679" y="245208"/>
                </a:cubicBezTo>
                <a:cubicBezTo>
                  <a:pt x="3417239" y="183113"/>
                  <a:pt x="3603826" y="13181"/>
                  <a:pt x="3694113" y="0"/>
                </a:cubicBezTo>
              </a:path>
            </a:pathLst>
          </a:cu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E051575A-8CB8-CD45-B6BB-112B29F5F4BB}"/>
              </a:ext>
            </a:extLst>
          </p:cNvPr>
          <p:cNvSpPr/>
          <p:nvPr/>
        </p:nvSpPr>
        <p:spPr>
          <a:xfrm>
            <a:off x="8056863" y="3429000"/>
            <a:ext cx="59144" cy="591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A390D4E1-BAAF-9146-9F04-8FA405F80C60}"/>
              </a:ext>
            </a:extLst>
          </p:cNvPr>
          <p:cNvSpPr/>
          <p:nvPr/>
        </p:nvSpPr>
        <p:spPr>
          <a:xfrm>
            <a:off x="8819268" y="3374747"/>
            <a:ext cx="59144" cy="591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3936B6D6-D492-9D4B-974C-0473BBB0B9A5}"/>
              </a:ext>
            </a:extLst>
          </p:cNvPr>
          <p:cNvSpPr/>
          <p:nvPr/>
        </p:nvSpPr>
        <p:spPr>
          <a:xfrm>
            <a:off x="9120568" y="3329389"/>
            <a:ext cx="59144" cy="591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069F04A-158B-3349-B581-459250034FEA}"/>
              </a:ext>
            </a:extLst>
          </p:cNvPr>
          <p:cNvSpPr/>
          <p:nvPr/>
        </p:nvSpPr>
        <p:spPr>
          <a:xfrm>
            <a:off x="9919470" y="2917866"/>
            <a:ext cx="59144" cy="591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267D5FFC-1786-4D42-B9DC-A60A92BDF8B7}"/>
              </a:ext>
            </a:extLst>
          </p:cNvPr>
          <p:cNvSpPr/>
          <p:nvPr/>
        </p:nvSpPr>
        <p:spPr>
          <a:xfrm>
            <a:off x="10439664" y="2794418"/>
            <a:ext cx="59144" cy="59144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3D4E8F9-12EC-7C4D-8D0E-38883D2A393D}"/>
              </a:ext>
            </a:extLst>
          </p:cNvPr>
          <p:cNvCxnSpPr>
            <a:cxnSpLocks/>
          </p:cNvCxnSpPr>
          <p:nvPr/>
        </p:nvCxnSpPr>
        <p:spPr>
          <a:xfrm flipV="1">
            <a:off x="8083260" y="3285338"/>
            <a:ext cx="0" cy="161940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EFD89A22-C6A6-8A42-8DAA-7E24B8B387F8}"/>
              </a:ext>
            </a:extLst>
          </p:cNvPr>
          <p:cNvCxnSpPr>
            <a:cxnSpLocks/>
          </p:cNvCxnSpPr>
          <p:nvPr/>
        </p:nvCxnSpPr>
        <p:spPr>
          <a:xfrm flipV="1">
            <a:off x="8851617" y="3109234"/>
            <a:ext cx="0" cy="28080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724C0FC0-9705-4E4A-8440-ED0F48A0A887}"/>
              </a:ext>
            </a:extLst>
          </p:cNvPr>
          <p:cNvCxnSpPr>
            <a:cxnSpLocks/>
          </p:cNvCxnSpPr>
          <p:nvPr/>
        </p:nvCxnSpPr>
        <p:spPr>
          <a:xfrm flipV="1">
            <a:off x="9150140" y="2907741"/>
            <a:ext cx="0" cy="467006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15AB2613-D6E8-934A-900F-ADFB1B257946}"/>
              </a:ext>
            </a:extLst>
          </p:cNvPr>
          <p:cNvCxnSpPr>
            <a:cxnSpLocks/>
          </p:cNvCxnSpPr>
          <p:nvPr/>
        </p:nvCxnSpPr>
        <p:spPr>
          <a:xfrm flipV="1">
            <a:off x="9949042" y="2720963"/>
            <a:ext cx="0" cy="24017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14050AF3-45B0-D648-B45C-5086F37A856E}"/>
              </a:ext>
            </a:extLst>
          </p:cNvPr>
          <p:cNvCxnSpPr>
            <a:cxnSpLocks/>
          </p:cNvCxnSpPr>
          <p:nvPr/>
        </p:nvCxnSpPr>
        <p:spPr>
          <a:xfrm flipV="1">
            <a:off x="10469236" y="2575167"/>
            <a:ext cx="0" cy="240172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3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0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"/>
                            </p:stCondLst>
                            <p:childTnLst>
                              <p:par>
                                <p:cTn id="12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000"/>
                            </p:stCondLst>
                            <p:childTnLst>
                              <p:par>
                                <p:cTn id="1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00"/>
                            </p:stCondLst>
                            <p:childTnLst>
                              <p:par>
                                <p:cTn id="1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2000"/>
                            </p:stCondLst>
                            <p:childTnLst>
                              <p:par>
                                <p:cTn id="15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6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9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00"/>
                            </p:stCondLst>
                            <p:childTnLst>
                              <p:par>
                                <p:cTn id="28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5" grpId="0" uiExpand="1" build="p"/>
      <p:bldP spid="15" grpId="1" uiExpand="1" build="p"/>
      <p:bldP spid="14" grpId="0"/>
      <p:bldP spid="14" grpId="1"/>
      <p:bldP spid="16" grpId="0"/>
      <p:bldP spid="16" grpId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30" grpId="0" animBg="1"/>
      <p:bldP spid="30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10</a:t>
            </a:r>
          </a:p>
        </p:txBody>
      </p:sp>
    </p:spTree>
    <p:extLst>
      <p:ext uri="{BB962C8B-B14F-4D97-AF65-F5344CB8AC3E}">
        <p14:creationId xmlns:p14="http://schemas.microsoft.com/office/powerpoint/2010/main" val="89969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Fitting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960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89072"/>
            <a:ext cx="5225463" cy="2881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Statement of the problem</a:t>
            </a:r>
          </a:p>
          <a:p>
            <a:r>
              <a:rPr lang="en-US" dirty="0"/>
              <a:t>Techniques of distribution fitting</a:t>
            </a:r>
          </a:p>
          <a:p>
            <a:r>
              <a:rPr lang="en-US" dirty="0"/>
              <a:t>Maximum likelihood estimation</a:t>
            </a:r>
          </a:p>
          <a:p>
            <a:r>
              <a:rPr lang="en-US" dirty="0"/>
              <a:t>Maximum moment matching</a:t>
            </a:r>
          </a:p>
          <a:p>
            <a:r>
              <a:rPr lang="en-US" dirty="0"/>
              <a:t>Quantile matching estimation</a:t>
            </a:r>
          </a:p>
          <a:p>
            <a:r>
              <a:rPr lang="en-US" dirty="0"/>
              <a:t>Maximum goodness-of-fit estimation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21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Statement of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38848"/>
            <a:ext cx="6026063" cy="437796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Experimental data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dirty="0"/>
              <a:t>,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dirty="0"/>
              <a:t>, </a:t>
            </a:r>
            <a:r>
              <a:rPr lang="en-US" dirty="0">
                <a:latin typeface="Lucida Handwriting" panose="03010101010101010101" pitchFamily="66" charset="77"/>
              </a:rPr>
              <a:t>…</a:t>
            </a:r>
            <a:r>
              <a:rPr lang="en-US" dirty="0"/>
              <a:t>, </a:t>
            </a:r>
            <a:r>
              <a:rPr lang="en-US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aseline="-25000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n</a:t>
            </a:r>
            <a:endParaRPr lang="en-US" baseline="-25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>
              <a:buNone/>
            </a:pPr>
            <a:endParaRPr lang="en-US" baseline="-25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 algn="just">
              <a:buNone/>
            </a:pPr>
            <a:r>
              <a:rPr lang="en-US" dirty="0"/>
              <a:t>assumed to be observations of a random variable </a:t>
            </a:r>
            <a:r>
              <a:rPr lang="en-US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/>
              <a:t> that has a distribution with a probability density function </a:t>
            </a:r>
            <a:r>
              <a:rPr lang="en-US" dirty="0" err="1">
                <a:latin typeface="Lucida Handwriting" panose="03010101010101010101" pitchFamily="66" charset="77"/>
              </a:rPr>
              <a:t>f</a:t>
            </a:r>
            <a:r>
              <a:rPr lang="en-US" baseline="-25000" dirty="0" err="1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60521-F8A5-5B44-93FB-91FA4A1E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63" y="1509361"/>
            <a:ext cx="4840357" cy="322690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34864-5C4A-7446-939F-6C9E8F313B72}"/>
              </a:ext>
            </a:extLst>
          </p:cNvPr>
          <p:cNvSpPr/>
          <p:nvPr/>
        </p:nvSpPr>
        <p:spPr>
          <a:xfrm>
            <a:off x="9364657" y="1634781"/>
            <a:ext cx="22197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 A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tibble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 908 x 1</a:t>
            </a:r>
          </a:p>
          <a:p>
            <a:r>
              <a:rPr lang="en-US" sz="1100" dirty="0">
                <a:latin typeface="Monaco" pitchFamily="2" charset="77"/>
              </a:rPr>
              <a:t>   </a:t>
            </a:r>
            <a:r>
              <a:rPr lang="en-US" sz="1100" dirty="0" err="1">
                <a:latin typeface="Monaco" pitchFamily="2" charset="77"/>
              </a:rPr>
              <a:t>Tratio</a:t>
            </a:r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  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dbl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&gt;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1</a:t>
            </a:r>
            <a:r>
              <a:rPr lang="en-US" sz="1100" dirty="0">
                <a:latin typeface="Monaco" pitchFamily="2" charset="77"/>
              </a:rPr>
              <a:t>   2.67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2</a:t>
            </a:r>
            <a:r>
              <a:rPr lang="en-US" sz="1100" dirty="0">
                <a:latin typeface="Monaco" pitchFamily="2" charset="77"/>
              </a:rPr>
              <a:t>   3.67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3</a:t>
            </a:r>
            <a:r>
              <a:rPr lang="en-US" sz="1100" dirty="0">
                <a:latin typeface="Monaco" pitchFamily="2" charset="77"/>
              </a:rPr>
              <a:t>   3.5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4</a:t>
            </a:r>
            <a:r>
              <a:rPr lang="en-US" sz="1100" dirty="0">
                <a:latin typeface="Monaco" pitchFamily="2" charset="77"/>
              </a:rPr>
              <a:t>   5.25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5</a:t>
            </a:r>
            <a:r>
              <a:rPr lang="en-US" sz="1100" dirty="0">
                <a:latin typeface="Monaco" pitchFamily="2" charset="77"/>
              </a:rPr>
              <a:t>   7  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6</a:t>
            </a:r>
            <a:r>
              <a:rPr lang="en-US" sz="1100" dirty="0">
                <a:latin typeface="Monaco" pitchFamily="2" charset="77"/>
              </a:rPr>
              <a:t>   7  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7</a:t>
            </a:r>
            <a:r>
              <a:rPr lang="en-US" sz="1100" dirty="0">
                <a:latin typeface="Monaco" pitchFamily="2" charset="77"/>
              </a:rPr>
              <a:t>   4.4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8</a:t>
            </a:r>
            <a:r>
              <a:rPr lang="en-US" sz="1100" dirty="0">
                <a:latin typeface="Monaco" pitchFamily="2" charset="77"/>
              </a:rPr>
              <a:t>   3.67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9</a:t>
            </a:r>
            <a:r>
              <a:rPr lang="en-US" sz="1100" dirty="0">
                <a:latin typeface="Monaco" pitchFamily="2" charset="77"/>
              </a:rPr>
              <a:t>   3.43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10</a:t>
            </a:r>
            <a:r>
              <a:rPr lang="en-US" sz="1100" dirty="0">
                <a:latin typeface="Monaco" pitchFamily="2" charset="77"/>
              </a:rPr>
              <a:t>   2.67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 … with 898 more rows</a:t>
            </a:r>
          </a:p>
        </p:txBody>
      </p:sp>
    </p:spTree>
    <p:extLst>
      <p:ext uri="{BB962C8B-B14F-4D97-AF65-F5344CB8AC3E}">
        <p14:creationId xmlns:p14="http://schemas.microsoft.com/office/powerpoint/2010/main" val="231042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Statement of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38847"/>
            <a:ext cx="5402515" cy="423234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/>
              <a:t>The goal of the fitting is to estimate: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>
              <a:buFont typeface="Wingdings" pitchFamily="2" charset="2"/>
              <a:buChar char="ü"/>
            </a:pPr>
            <a:r>
              <a:rPr lang="en-US" sz="2400" dirty="0"/>
              <a:t>which distribution better describes the experimental data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>
              <a:buFont typeface="Wingdings" pitchFamily="2" charset="2"/>
              <a:buChar char="ü"/>
            </a:pPr>
            <a:r>
              <a:rPr lang="en-US" sz="2400" dirty="0"/>
              <a:t>unknown parameters of the distribution</a:t>
            </a:r>
          </a:p>
          <a:p>
            <a:pPr algn="just">
              <a:buFont typeface="Wingdings" pitchFamily="2" charset="2"/>
              <a:buChar char="ü"/>
            </a:pPr>
            <a:endParaRPr lang="en-US" sz="2400" dirty="0"/>
          </a:p>
          <a:p>
            <a:pPr algn="just">
              <a:buFont typeface="Wingdings" pitchFamily="2" charset="2"/>
              <a:buChar char="ü"/>
            </a:pPr>
            <a:r>
              <a:rPr lang="en-US" sz="2400" dirty="0"/>
              <a:t>parameters of interest (mean, mode, median, variance, quantiles, survival probabilities, etc.)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60521-F8A5-5B44-93FB-91FA4A1E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63" y="1509361"/>
            <a:ext cx="4840357" cy="32269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88C6D2-2E7C-434C-9184-00CAF3D1D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963" y="1510013"/>
            <a:ext cx="4838400" cy="322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F634864-5C4A-7446-939F-6C9E8F313B72}"/>
              </a:ext>
            </a:extLst>
          </p:cNvPr>
          <p:cNvSpPr/>
          <p:nvPr/>
        </p:nvSpPr>
        <p:spPr>
          <a:xfrm>
            <a:off x="9364657" y="1634781"/>
            <a:ext cx="22197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 A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tibble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 908 x 1</a:t>
            </a:r>
          </a:p>
          <a:p>
            <a:r>
              <a:rPr lang="en-US" sz="1100" dirty="0">
                <a:latin typeface="Monaco" pitchFamily="2" charset="77"/>
              </a:rPr>
              <a:t>   </a:t>
            </a:r>
            <a:r>
              <a:rPr lang="en-US" sz="1100" dirty="0" err="1">
                <a:latin typeface="Monaco" pitchFamily="2" charset="77"/>
              </a:rPr>
              <a:t>Tratio</a:t>
            </a:r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  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dbl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&gt;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1</a:t>
            </a:r>
            <a:r>
              <a:rPr lang="en-US" sz="1100" dirty="0">
                <a:latin typeface="Monaco" pitchFamily="2" charset="77"/>
              </a:rPr>
              <a:t>   2.67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2</a:t>
            </a:r>
            <a:r>
              <a:rPr lang="en-US" sz="1100" dirty="0">
                <a:latin typeface="Monaco" pitchFamily="2" charset="77"/>
              </a:rPr>
              <a:t>   3.67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3</a:t>
            </a:r>
            <a:r>
              <a:rPr lang="en-US" sz="1100" dirty="0">
                <a:latin typeface="Monaco" pitchFamily="2" charset="77"/>
              </a:rPr>
              <a:t>   3.5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4</a:t>
            </a:r>
            <a:r>
              <a:rPr lang="en-US" sz="1100" dirty="0">
                <a:latin typeface="Monaco" pitchFamily="2" charset="77"/>
              </a:rPr>
              <a:t>   5.25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5</a:t>
            </a:r>
            <a:r>
              <a:rPr lang="en-US" sz="1100" dirty="0">
                <a:latin typeface="Monaco" pitchFamily="2" charset="77"/>
              </a:rPr>
              <a:t>   7  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6</a:t>
            </a:r>
            <a:r>
              <a:rPr lang="en-US" sz="1100" dirty="0">
                <a:latin typeface="Monaco" pitchFamily="2" charset="77"/>
              </a:rPr>
              <a:t>   7  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7</a:t>
            </a:r>
            <a:r>
              <a:rPr lang="en-US" sz="1100" dirty="0">
                <a:latin typeface="Monaco" pitchFamily="2" charset="77"/>
              </a:rPr>
              <a:t>   4.4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8</a:t>
            </a:r>
            <a:r>
              <a:rPr lang="en-US" sz="1100" dirty="0">
                <a:latin typeface="Monaco" pitchFamily="2" charset="77"/>
              </a:rPr>
              <a:t>   3.67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9</a:t>
            </a:r>
            <a:r>
              <a:rPr lang="en-US" sz="1100" dirty="0">
                <a:latin typeface="Monaco" pitchFamily="2" charset="77"/>
              </a:rPr>
              <a:t>   3.43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10</a:t>
            </a:r>
            <a:r>
              <a:rPr lang="en-US" sz="1100" dirty="0">
                <a:latin typeface="Monaco" pitchFamily="2" charset="77"/>
              </a:rPr>
              <a:t>   2.67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 … with 898 more rows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B0A316-C0DE-E340-8C90-1F12964F32F8}"/>
              </a:ext>
            </a:extLst>
          </p:cNvPr>
          <p:cNvSpPr txBox="1"/>
          <p:nvPr/>
        </p:nvSpPr>
        <p:spPr>
          <a:xfrm>
            <a:off x="6503985" y="471027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Normal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4DA7DD-7679-CA4B-8DAE-497BD4D8A793}"/>
              </a:ext>
            </a:extLst>
          </p:cNvPr>
          <p:cNvSpPr/>
          <p:nvPr/>
        </p:nvSpPr>
        <p:spPr>
          <a:xfrm>
            <a:off x="9055194" y="4672072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ucida Handwriting" panose="03010101010101010101" pitchFamily="66" charset="77"/>
              </a:rPr>
              <a:t>𝜇  =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𝜇</a:t>
            </a:r>
            <a:r>
              <a:rPr lang="en-US" b="1" dirty="0">
                <a:latin typeface="Lucida Handwriting" panose="03010101010101010101" pitchFamily="66" charset="77"/>
              </a:rPr>
              <a:t>, 𝛿</a:t>
            </a:r>
            <a:r>
              <a:rPr lang="en-US" b="1" baseline="30000" dirty="0">
                <a:latin typeface="Lucida Handwriting" panose="03010101010101010101" pitchFamily="66" charset="77"/>
              </a:rPr>
              <a:t>2</a:t>
            </a:r>
            <a:r>
              <a:rPr lang="en-US" b="1" dirty="0">
                <a:latin typeface="Lucida Handwriting" panose="03010101010101010101" pitchFamily="66" charset="77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𝛿</a:t>
            </a:r>
            <a:r>
              <a:rPr lang="en-US" b="1" baseline="30000" dirty="0">
                <a:solidFill>
                  <a:srgbClr val="7030A0"/>
                </a:solidFill>
                <a:latin typeface="Lucida Handwriting" panose="03010101010101010101" pitchFamily="66" charset="77"/>
              </a:rPr>
              <a:t>2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9E2C06-2812-7049-9117-C7B39B43A9E5}"/>
                  </a:ext>
                </a:extLst>
              </p:cNvPr>
              <p:cNvSpPr/>
              <p:nvPr/>
            </p:nvSpPr>
            <p:spPr>
              <a:xfrm>
                <a:off x="8407823" y="5199522"/>
                <a:ext cx="2882803" cy="46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9E2C06-2812-7049-9117-C7B39B43A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823" y="5199522"/>
                <a:ext cx="2882803" cy="463973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40EAA6-13FC-C747-ADA2-8A0A5032561E}"/>
                  </a:ext>
                </a:extLst>
              </p:cNvPr>
              <p:cNvSpPr/>
              <p:nvPr/>
            </p:nvSpPr>
            <p:spPr>
              <a:xfrm>
                <a:off x="8233457" y="5691647"/>
                <a:ext cx="3399082" cy="54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den>
                    </m:f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num>
                      <m:den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40EAA6-13FC-C747-ADA2-8A0A50325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457" y="5691647"/>
                <a:ext cx="3399082" cy="549509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7B39732-C5AE-7348-8009-C550CF8A38B8}"/>
              </a:ext>
            </a:extLst>
          </p:cNvPr>
          <p:cNvSpPr/>
          <p:nvPr/>
        </p:nvSpPr>
        <p:spPr>
          <a:xfrm>
            <a:off x="7529057" y="4676722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𝜇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𝜎</a:t>
            </a:r>
            <a:r>
              <a:rPr lang="en-US" b="1" dirty="0">
                <a:latin typeface="Lucida Handwriting" panose="03010101010101010101" pitchFamily="66" charset="77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CA9A1-2F83-4340-876C-FE3D2DC1DC28}"/>
              </a:ext>
            </a:extLst>
          </p:cNvPr>
          <p:cNvSpPr/>
          <p:nvPr/>
        </p:nvSpPr>
        <p:spPr>
          <a:xfrm>
            <a:off x="7512720" y="5245324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𝜆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𝛼</a:t>
            </a:r>
            <a:r>
              <a:rPr lang="en-US" b="1" dirty="0">
                <a:latin typeface="Lucida Handwriting" panose="03010101010101010101" pitchFamily="66" charset="77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D1717-10DA-F949-96D7-EDF957F90F4E}"/>
              </a:ext>
            </a:extLst>
          </p:cNvPr>
          <p:cNvSpPr/>
          <p:nvPr/>
        </p:nvSpPr>
        <p:spPr>
          <a:xfrm>
            <a:off x="7251946" y="5785993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𝛼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𝛽</a:t>
            </a:r>
            <a:r>
              <a:rPr lang="en-US" b="1" dirty="0">
                <a:latin typeface="Lucida Handwriting" panose="03010101010101010101" pitchFamily="66" charset="77"/>
              </a:rPr>
              <a:t>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F84E36-C77D-DF49-BEAF-76CA92D332C0}"/>
              </a:ext>
            </a:extLst>
          </p:cNvPr>
          <p:cNvSpPr/>
          <p:nvPr/>
        </p:nvSpPr>
        <p:spPr>
          <a:xfrm>
            <a:off x="6462284" y="5264264"/>
            <a:ext cx="1261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Gamma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FE3301-B561-8D40-9000-DFA8B985F0B7}"/>
              </a:ext>
            </a:extLst>
          </p:cNvPr>
          <p:cNvSpPr/>
          <p:nvPr/>
        </p:nvSpPr>
        <p:spPr>
          <a:xfrm>
            <a:off x="6586406" y="5800860"/>
            <a:ext cx="832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Beta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53246E-F703-3142-A97A-891CA14ED711}"/>
              </a:ext>
            </a:extLst>
          </p:cNvPr>
          <p:cNvSpPr txBox="1"/>
          <p:nvPr/>
        </p:nvSpPr>
        <p:spPr>
          <a:xfrm>
            <a:off x="8531945" y="466761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BA5C3-6009-A749-898B-4A53F0126E13}"/>
              </a:ext>
            </a:extLst>
          </p:cNvPr>
          <p:cNvSpPr txBox="1"/>
          <p:nvPr/>
        </p:nvSpPr>
        <p:spPr>
          <a:xfrm>
            <a:off x="8531945" y="522838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⇒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27D92-4409-1C4B-AD5F-53EC9005D5E7}"/>
              </a:ext>
            </a:extLst>
          </p:cNvPr>
          <p:cNvSpPr txBox="1"/>
          <p:nvPr/>
        </p:nvSpPr>
        <p:spPr>
          <a:xfrm>
            <a:off x="8146743" y="579698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0A405F-353F-444A-BECB-AB46E327C79D}"/>
              </a:ext>
            </a:extLst>
          </p:cNvPr>
          <p:cNvSpPr txBox="1"/>
          <p:nvPr/>
        </p:nvSpPr>
        <p:spPr>
          <a:xfrm>
            <a:off x="8682078" y="2185928"/>
            <a:ext cx="233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Lucida Handwriting" panose="03010101010101010101" pitchFamily="66" charset="77"/>
              </a:rPr>
              <a:t>LogNormal</a:t>
            </a:r>
            <a:r>
              <a:rPr lang="en-US" b="1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𝜇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𝜎</a:t>
            </a:r>
            <a:r>
              <a:rPr lang="en-US" b="1" dirty="0">
                <a:latin typeface="Lucida Handwriting" panose="03010101010101010101" pitchFamily="66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3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Statement of the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38847"/>
            <a:ext cx="5402515" cy="2584297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2400" dirty="0"/>
              <a:t>Assumptions:</a:t>
            </a:r>
          </a:p>
          <a:p>
            <a:pPr marL="0" indent="0" algn="just">
              <a:buNone/>
            </a:pPr>
            <a:endParaRPr lang="en-US" sz="2400" dirty="0"/>
          </a:p>
          <a:p>
            <a:pPr algn="just">
              <a:buFont typeface="Wingdings" pitchFamily="2" charset="2"/>
              <a:buChar char="ü"/>
            </a:pPr>
            <a:r>
              <a:rPr lang="en-US" sz="2400" dirty="0"/>
              <a:t>all the observations are identically distributed</a:t>
            </a:r>
          </a:p>
          <a:p>
            <a:pPr algn="just">
              <a:buFont typeface="Wingdings" pitchFamily="2" charset="2"/>
              <a:buChar char="ü"/>
            </a:pPr>
            <a:endParaRPr lang="en-US" sz="2400" dirty="0"/>
          </a:p>
          <a:p>
            <a:pPr algn="just">
              <a:buFont typeface="Wingdings" pitchFamily="2" charset="2"/>
              <a:buChar char="ü"/>
            </a:pPr>
            <a:r>
              <a:rPr lang="en-US" sz="2400" dirty="0"/>
              <a:t>observations are independent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588C6D2-2E7C-434C-9184-00CAF3D1D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3963" y="1510013"/>
            <a:ext cx="4838400" cy="3225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B0A316-C0DE-E340-8C90-1F12964F32F8}"/>
              </a:ext>
            </a:extLst>
          </p:cNvPr>
          <p:cNvSpPr txBox="1"/>
          <p:nvPr/>
        </p:nvSpPr>
        <p:spPr>
          <a:xfrm>
            <a:off x="6503985" y="4710279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Normal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4DA7DD-7679-CA4B-8DAE-497BD4D8A793}"/>
              </a:ext>
            </a:extLst>
          </p:cNvPr>
          <p:cNvSpPr/>
          <p:nvPr/>
        </p:nvSpPr>
        <p:spPr>
          <a:xfrm>
            <a:off x="9055194" y="4672072"/>
            <a:ext cx="1755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ucida Handwriting" panose="03010101010101010101" pitchFamily="66" charset="77"/>
              </a:rPr>
              <a:t>𝜇  =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𝜇</a:t>
            </a:r>
            <a:r>
              <a:rPr lang="en-US" b="1" dirty="0">
                <a:latin typeface="Lucida Handwriting" panose="03010101010101010101" pitchFamily="66" charset="77"/>
              </a:rPr>
              <a:t>, 𝛿</a:t>
            </a:r>
            <a:r>
              <a:rPr lang="en-US" b="1" baseline="30000" dirty="0">
                <a:latin typeface="Lucida Handwriting" panose="03010101010101010101" pitchFamily="66" charset="77"/>
              </a:rPr>
              <a:t>2</a:t>
            </a:r>
            <a:r>
              <a:rPr lang="en-US" b="1" dirty="0">
                <a:latin typeface="Lucida Handwriting" panose="03010101010101010101" pitchFamily="66" charset="77"/>
              </a:rPr>
              <a:t> =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𝛿</a:t>
            </a:r>
            <a:r>
              <a:rPr lang="en-US" b="1" baseline="30000" dirty="0">
                <a:solidFill>
                  <a:srgbClr val="7030A0"/>
                </a:solidFill>
                <a:latin typeface="Lucida Handwriting" panose="03010101010101010101" pitchFamily="66" charset="77"/>
              </a:rPr>
              <a:t>2</a:t>
            </a:r>
            <a:endParaRPr lang="en-US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9E2C06-2812-7049-9117-C7B39B43A9E5}"/>
                  </a:ext>
                </a:extLst>
              </p:cNvPr>
              <p:cNvSpPr/>
              <p:nvPr/>
            </p:nvSpPr>
            <p:spPr>
              <a:xfrm>
                <a:off x="8407823" y="5199522"/>
                <a:ext cx="2882803" cy="4639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99E2C06-2812-7049-9117-C7B39B43A9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823" y="5199522"/>
                <a:ext cx="2882803" cy="463973"/>
              </a:xfrm>
              <a:prstGeom prst="rect">
                <a:avLst/>
              </a:prstGeom>
              <a:blipFill>
                <a:blip r:embed="rId3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40EAA6-13FC-C747-ADA2-8A0A5032561E}"/>
                  </a:ext>
                </a:extLst>
              </p:cNvPr>
              <p:cNvSpPr/>
              <p:nvPr/>
            </p:nvSpPr>
            <p:spPr>
              <a:xfrm>
                <a:off x="8233457" y="5691647"/>
                <a:ext cx="3399082" cy="549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den>
                    </m:f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num>
                      <m:den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1" i="1" dirty="0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𝜷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  <m:r>
                          <m:rPr>
                            <m:nor/>
                          </m:rPr>
                          <a:rPr lang="en-US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940EAA6-13FC-C747-ADA2-8A0A503256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457" y="5691647"/>
                <a:ext cx="3399082" cy="549509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07B39732-C5AE-7348-8009-C550CF8A38B8}"/>
              </a:ext>
            </a:extLst>
          </p:cNvPr>
          <p:cNvSpPr/>
          <p:nvPr/>
        </p:nvSpPr>
        <p:spPr>
          <a:xfrm>
            <a:off x="7529057" y="4676722"/>
            <a:ext cx="878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𝜇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𝜎</a:t>
            </a:r>
            <a:r>
              <a:rPr lang="en-US" b="1" dirty="0">
                <a:latin typeface="Lucida Handwriting" panose="03010101010101010101" pitchFamily="66" charset="77"/>
              </a:rPr>
              <a:t>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3CA9A1-2F83-4340-876C-FE3D2DC1DC28}"/>
              </a:ext>
            </a:extLst>
          </p:cNvPr>
          <p:cNvSpPr/>
          <p:nvPr/>
        </p:nvSpPr>
        <p:spPr>
          <a:xfrm>
            <a:off x="7512720" y="5245324"/>
            <a:ext cx="875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𝜆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𝛼</a:t>
            </a:r>
            <a:r>
              <a:rPr lang="en-US" b="1" dirty="0">
                <a:latin typeface="Lucida Handwriting" panose="03010101010101010101" pitchFamily="66" charset="77"/>
              </a:rPr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BD1717-10DA-F949-96D7-EDF957F90F4E}"/>
              </a:ext>
            </a:extLst>
          </p:cNvPr>
          <p:cNvSpPr/>
          <p:nvPr/>
        </p:nvSpPr>
        <p:spPr>
          <a:xfrm>
            <a:off x="7251946" y="5785993"/>
            <a:ext cx="894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𝛼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𝛽</a:t>
            </a:r>
            <a:r>
              <a:rPr lang="en-US" b="1" dirty="0">
                <a:latin typeface="Lucida Handwriting" panose="03010101010101010101" pitchFamily="66" charset="77"/>
              </a:rPr>
              <a:t>)</a:t>
            </a:r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6F84E36-C77D-DF49-BEAF-76CA92D332C0}"/>
              </a:ext>
            </a:extLst>
          </p:cNvPr>
          <p:cNvSpPr/>
          <p:nvPr/>
        </p:nvSpPr>
        <p:spPr>
          <a:xfrm>
            <a:off x="6462284" y="5264264"/>
            <a:ext cx="1261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Gamma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FE3301-B561-8D40-9000-DFA8B985F0B7}"/>
              </a:ext>
            </a:extLst>
          </p:cNvPr>
          <p:cNvSpPr/>
          <p:nvPr/>
        </p:nvSpPr>
        <p:spPr>
          <a:xfrm>
            <a:off x="6586406" y="5800860"/>
            <a:ext cx="8328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Lucida Handwriting" panose="03010101010101010101" pitchFamily="66" charset="77"/>
              </a:rPr>
              <a:t>Beta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53246E-F703-3142-A97A-891CA14ED711}"/>
              </a:ext>
            </a:extLst>
          </p:cNvPr>
          <p:cNvSpPr txBox="1"/>
          <p:nvPr/>
        </p:nvSpPr>
        <p:spPr>
          <a:xfrm>
            <a:off x="8531945" y="4667618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⇒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08BA5C3-6009-A749-898B-4A53F0126E13}"/>
              </a:ext>
            </a:extLst>
          </p:cNvPr>
          <p:cNvSpPr txBox="1"/>
          <p:nvPr/>
        </p:nvSpPr>
        <p:spPr>
          <a:xfrm>
            <a:off x="8531945" y="522838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⇒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A27D92-4409-1C4B-AD5F-53EC9005D5E7}"/>
              </a:ext>
            </a:extLst>
          </p:cNvPr>
          <p:cNvSpPr txBox="1"/>
          <p:nvPr/>
        </p:nvSpPr>
        <p:spPr>
          <a:xfrm>
            <a:off x="8146743" y="5796989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⇒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0A405F-353F-444A-BECB-AB46E327C79D}"/>
              </a:ext>
            </a:extLst>
          </p:cNvPr>
          <p:cNvSpPr txBox="1"/>
          <p:nvPr/>
        </p:nvSpPr>
        <p:spPr>
          <a:xfrm>
            <a:off x="8682078" y="2185928"/>
            <a:ext cx="2334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err="1">
                <a:latin typeface="Lucida Handwriting" panose="03010101010101010101" pitchFamily="66" charset="77"/>
              </a:rPr>
              <a:t>LogNormal</a:t>
            </a:r>
            <a:r>
              <a:rPr lang="en-US" b="1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𝜇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𝜎</a:t>
            </a:r>
            <a:r>
              <a:rPr lang="en-US" b="1" dirty="0">
                <a:latin typeface="Lucida Handwriting" panose="03010101010101010101" pitchFamily="66" charset="7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65F5E-3031-6A4D-A665-80C6E5EB1E2C}"/>
              </a:ext>
            </a:extLst>
          </p:cNvPr>
          <p:cNvSpPr txBox="1"/>
          <p:nvPr/>
        </p:nvSpPr>
        <p:spPr>
          <a:xfrm>
            <a:off x="2410533" y="5413793"/>
            <a:ext cx="113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i.i.d</a:t>
            </a:r>
            <a:r>
              <a:rPr lang="en-US" sz="2000" b="1" dirty="0" err="1">
                <a:latin typeface="Lucida Handwriting" panose="03010101010101010101" pitchFamily="66" charset="77"/>
              </a:rPr>
              <a:t>s</a:t>
            </a:r>
            <a:endParaRPr lang="en-US" sz="2800" b="1" dirty="0">
              <a:latin typeface="Lucida Handwriting" panose="03010101010101010101" pitchFamily="66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043CA-E6B2-3E44-B55C-9A93BEA03D46}"/>
              </a:ext>
            </a:extLst>
          </p:cNvPr>
          <p:cNvSpPr txBox="1"/>
          <p:nvPr/>
        </p:nvSpPr>
        <p:spPr>
          <a:xfrm>
            <a:off x="2735113" y="4702455"/>
            <a:ext cx="537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⟱</a:t>
            </a:r>
          </a:p>
        </p:txBody>
      </p:sp>
    </p:spTree>
    <p:extLst>
      <p:ext uri="{BB962C8B-B14F-4D97-AF65-F5344CB8AC3E}">
        <p14:creationId xmlns:p14="http://schemas.microsoft.com/office/powerpoint/2010/main" val="1690988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  <p:bldP spid="22" grpId="0"/>
      <p:bldP spid="24" grpId="0"/>
      <p:bldP spid="4" grpId="0"/>
      <p:bldP spid="4" grpId="1"/>
      <p:bldP spid="5" grpId="0"/>
      <p:bldP spid="5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Techniques of distribution fittings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48EA9D-9D59-FA49-B530-1ECF203B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Parametric methods</a:t>
            </a:r>
          </a:p>
          <a:p>
            <a:pPr marL="0" indent="0" algn="r">
              <a:buNone/>
            </a:pPr>
            <a:r>
              <a:rPr lang="en-US" sz="1800" dirty="0"/>
              <a:t>parameters of distribution (</a:t>
            </a:r>
            <a:r>
              <a:rPr lang="en-US" sz="1800" b="1" dirty="0">
                <a:solidFill>
                  <a:srgbClr val="7030A0"/>
                </a:solidFill>
              </a:rPr>
              <a:t>𝜇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7030A0"/>
                </a:solidFill>
              </a:rPr>
              <a:t>𝛿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7030A0"/>
                </a:solidFill>
              </a:rPr>
              <a:t>𝛼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7030A0"/>
                </a:solidFill>
              </a:rPr>
              <a:t>𝛽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7030A0"/>
                </a:solidFill>
              </a:rPr>
              <a:t>𝜆</a:t>
            </a:r>
            <a:r>
              <a:rPr lang="en-US" sz="1800" dirty="0"/>
              <a:t>) are calculated from the data series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Maximum likelihood method (maximum likelihood estimation or </a:t>
            </a:r>
            <a:r>
              <a:rPr lang="en-US" i="1" dirty="0" err="1">
                <a:solidFill>
                  <a:srgbClr val="00B0F0"/>
                </a:solidFill>
              </a:rPr>
              <a:t>mle</a:t>
            </a:r>
            <a:r>
              <a:rPr lang="en-US" dirty="0"/>
              <a:t>)</a:t>
            </a:r>
          </a:p>
          <a:p>
            <a:r>
              <a:rPr lang="en-US" dirty="0"/>
              <a:t>Maximum spacing estimation</a:t>
            </a:r>
          </a:p>
          <a:p>
            <a:r>
              <a:rPr lang="en-US" dirty="0"/>
              <a:t>Method of L-moments</a:t>
            </a:r>
          </a:p>
          <a:p>
            <a:r>
              <a:rPr lang="en-US" dirty="0"/>
              <a:t>Quantile matching estimation or </a:t>
            </a:r>
            <a:r>
              <a:rPr lang="en-US" i="1" dirty="0" err="1">
                <a:solidFill>
                  <a:srgbClr val="00B0F0"/>
                </a:solidFill>
              </a:rPr>
              <a:t>qme</a:t>
            </a:r>
            <a:endParaRPr lang="en-US" dirty="0"/>
          </a:p>
          <a:p>
            <a:r>
              <a:rPr lang="en-US" dirty="0"/>
              <a:t>Method of moments (moment matching estimation or </a:t>
            </a:r>
            <a:r>
              <a:rPr lang="en-US" i="1" dirty="0" err="1">
                <a:solidFill>
                  <a:srgbClr val="00B0F0"/>
                </a:solidFill>
              </a:rPr>
              <a:t>mme</a:t>
            </a:r>
            <a:r>
              <a:rPr lang="en-US" dirty="0"/>
              <a:t>)</a:t>
            </a:r>
          </a:p>
          <a:p>
            <a:r>
              <a:rPr lang="en-US" dirty="0"/>
              <a:t>Maximum goodness-of-fit estimation or </a:t>
            </a:r>
            <a:r>
              <a:rPr lang="en-US" i="1" dirty="0" err="1">
                <a:solidFill>
                  <a:srgbClr val="00B0F0"/>
                </a:solidFill>
              </a:rPr>
              <a:t>mge</a:t>
            </a:r>
            <a:endParaRPr lang="en-US" i="1" dirty="0">
              <a:solidFill>
                <a:srgbClr val="00B0F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24506E-6DDA-934F-858C-688897FC105D}"/>
              </a:ext>
            </a:extLst>
          </p:cNvPr>
          <p:cNvCxnSpPr>
            <a:cxnSpLocks/>
          </p:cNvCxnSpPr>
          <p:nvPr/>
        </p:nvCxnSpPr>
        <p:spPr>
          <a:xfrm>
            <a:off x="957263" y="2957513"/>
            <a:ext cx="10201275" cy="0"/>
          </a:xfrm>
          <a:prstGeom prst="line">
            <a:avLst/>
          </a:prstGeom>
          <a:ln w="44450" cmpd="sng">
            <a:solidFill>
              <a:schemeClr val="accent2"/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482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Techniques of distribution fittings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48EA9D-9D59-FA49-B530-1ECF203B4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Regression method</a:t>
            </a:r>
          </a:p>
          <a:p>
            <a:r>
              <a:rPr lang="en-US" sz="2000" dirty="0"/>
              <a:t>experimental data are arranged by ascending order</a:t>
            </a:r>
          </a:p>
          <a:p>
            <a:r>
              <a:rPr lang="en-US" sz="2000" dirty="0"/>
              <a:t>transformed into an experimental CDF</a:t>
            </a:r>
          </a:p>
          <a:p>
            <a:r>
              <a:rPr lang="en-US" sz="2000" dirty="0"/>
              <a:t>linear relation is found between experimental and theoretical CDFs</a:t>
            </a:r>
            <a:endParaRPr lang="en-US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F74A81A-3724-1742-AB15-9BAFAEE4B9B7}"/>
              </a:ext>
            </a:extLst>
          </p:cNvPr>
          <p:cNvSpPr/>
          <p:nvPr/>
        </p:nvSpPr>
        <p:spPr>
          <a:xfrm>
            <a:off x="838200" y="3743960"/>
            <a:ext cx="22197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 A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tibble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 908 x 1</a:t>
            </a:r>
          </a:p>
          <a:p>
            <a:r>
              <a:rPr lang="en-US" sz="1100" dirty="0">
                <a:latin typeface="Monaco" pitchFamily="2" charset="77"/>
              </a:rPr>
              <a:t>   </a:t>
            </a:r>
            <a:r>
              <a:rPr lang="en-US" sz="1100" dirty="0" err="1">
                <a:latin typeface="Monaco" pitchFamily="2" charset="77"/>
              </a:rPr>
              <a:t>Tratio</a:t>
            </a:r>
            <a:endParaRPr lang="en-US" sz="1100" dirty="0">
              <a:latin typeface="Monaco" pitchFamily="2" charset="77"/>
            </a:endParaRPr>
          </a:p>
          <a:p>
            <a:r>
              <a:rPr lang="en-US" sz="1100" dirty="0">
                <a:latin typeface="Monaco" pitchFamily="2" charset="77"/>
              </a:rPr>
              <a:t>  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&lt;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dbl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&gt;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1</a:t>
            </a:r>
            <a:r>
              <a:rPr lang="en-US" sz="1100" dirty="0">
                <a:latin typeface="Monaco" pitchFamily="2" charset="77"/>
              </a:rPr>
              <a:t>   2.67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2</a:t>
            </a:r>
            <a:r>
              <a:rPr lang="en-US" sz="1100" dirty="0">
                <a:latin typeface="Monaco" pitchFamily="2" charset="77"/>
              </a:rPr>
              <a:t>   3.67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3</a:t>
            </a:r>
            <a:r>
              <a:rPr lang="en-US" sz="1100" dirty="0">
                <a:latin typeface="Monaco" pitchFamily="2" charset="77"/>
              </a:rPr>
              <a:t>   3.5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4</a:t>
            </a:r>
            <a:r>
              <a:rPr lang="en-US" sz="1100" dirty="0">
                <a:latin typeface="Monaco" pitchFamily="2" charset="77"/>
              </a:rPr>
              <a:t>   5.25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5</a:t>
            </a:r>
            <a:r>
              <a:rPr lang="en-US" sz="1100" dirty="0">
                <a:latin typeface="Monaco" pitchFamily="2" charset="77"/>
              </a:rPr>
              <a:t>   7  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6</a:t>
            </a:r>
            <a:r>
              <a:rPr lang="en-US" sz="1100" dirty="0">
                <a:latin typeface="Monaco" pitchFamily="2" charset="77"/>
              </a:rPr>
              <a:t>   7  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7</a:t>
            </a:r>
            <a:r>
              <a:rPr lang="en-US" sz="1100" dirty="0">
                <a:latin typeface="Monaco" pitchFamily="2" charset="77"/>
              </a:rPr>
              <a:t>   4.4 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8</a:t>
            </a:r>
            <a:r>
              <a:rPr lang="en-US" sz="1100" dirty="0">
                <a:latin typeface="Monaco" pitchFamily="2" charset="77"/>
              </a:rPr>
              <a:t>   3.67</a:t>
            </a:r>
          </a:p>
          <a:p>
            <a:r>
              <a:rPr lang="en-US" sz="1100" dirty="0">
                <a:latin typeface="Monaco" pitchFamily="2" charset="77"/>
              </a:rPr>
              <a:t> 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9</a:t>
            </a:r>
            <a:r>
              <a:rPr lang="en-US" sz="1100" dirty="0">
                <a:latin typeface="Monaco" pitchFamily="2" charset="77"/>
              </a:rPr>
              <a:t>   3.43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10</a:t>
            </a:r>
            <a:r>
              <a:rPr lang="en-US" sz="1100" dirty="0">
                <a:latin typeface="Monaco" pitchFamily="2" charset="77"/>
              </a:rPr>
              <a:t>   2.67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 … with 898 more rows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289795E-241D-D245-945E-C98712BACC0D}"/>
              </a:ext>
            </a:extLst>
          </p:cNvPr>
          <p:cNvSpPr/>
          <p:nvPr/>
        </p:nvSpPr>
        <p:spPr>
          <a:xfrm>
            <a:off x="3590925" y="3743960"/>
            <a:ext cx="221973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 A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tibble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: 908 x 1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Tratio</a:t>
            </a:r>
            <a:endParaRPr lang="en-US" sz="1100" dirty="0">
              <a:solidFill>
                <a:schemeClr val="bg2">
                  <a:lumMod val="75000"/>
                </a:schemeClr>
              </a:solidFill>
              <a:latin typeface="Monaco" pitchFamily="2" charset="77"/>
            </a:endParaRP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   &lt;</a:t>
            </a:r>
            <a:r>
              <a:rPr lang="en-US" sz="1100" dirty="0" err="1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dbl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&gt;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1   </a:t>
            </a:r>
            <a:r>
              <a:rPr lang="en-US" sz="1100" dirty="0">
                <a:latin typeface="Monaco" pitchFamily="2" charset="77"/>
              </a:rPr>
              <a:t>1.14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2   </a:t>
            </a:r>
            <a:r>
              <a:rPr lang="en-US" sz="1100" dirty="0">
                <a:latin typeface="Monaco" pitchFamily="2" charset="77"/>
              </a:rPr>
              <a:t>1.2 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3   </a:t>
            </a:r>
            <a:r>
              <a:rPr lang="en-US" sz="1100" dirty="0">
                <a:latin typeface="Monaco" pitchFamily="2" charset="77"/>
              </a:rPr>
              <a:t>1.2</a:t>
            </a:r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4   </a:t>
            </a:r>
            <a:r>
              <a:rPr lang="en-US" sz="1100" dirty="0">
                <a:latin typeface="Monaco" pitchFamily="2" charset="77"/>
              </a:rPr>
              <a:t>1.22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5   </a:t>
            </a:r>
            <a:r>
              <a:rPr lang="en-US" sz="1100" dirty="0">
                <a:latin typeface="Monaco" pitchFamily="2" charset="77"/>
              </a:rPr>
              <a:t>1.31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6   </a:t>
            </a:r>
            <a:r>
              <a:rPr lang="en-US" sz="1100" dirty="0">
                <a:latin typeface="Monaco" pitchFamily="2" charset="77"/>
              </a:rPr>
              <a:t>1.35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7   </a:t>
            </a:r>
            <a:r>
              <a:rPr lang="en-US" sz="1100" dirty="0">
                <a:latin typeface="Monaco" pitchFamily="2" charset="77"/>
              </a:rPr>
              <a:t>1.38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8   </a:t>
            </a:r>
            <a:r>
              <a:rPr lang="en-US" sz="1100" dirty="0">
                <a:latin typeface="Monaco" pitchFamily="2" charset="77"/>
              </a:rPr>
              <a:t>1.38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 9   </a:t>
            </a:r>
            <a:r>
              <a:rPr lang="en-US" sz="1100" dirty="0">
                <a:latin typeface="Monaco" pitchFamily="2" charset="77"/>
              </a:rPr>
              <a:t>1.41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10   </a:t>
            </a:r>
            <a:r>
              <a:rPr lang="en-US" sz="1100" dirty="0">
                <a:latin typeface="Monaco" pitchFamily="2" charset="77"/>
              </a:rPr>
              <a:t>1.43</a:t>
            </a:r>
          </a:p>
          <a:p>
            <a:r>
              <a:rPr lang="en-US" sz="1100" dirty="0">
                <a:solidFill>
                  <a:schemeClr val="bg2">
                    <a:lumMod val="75000"/>
                  </a:schemeClr>
                </a:solidFill>
                <a:latin typeface="Monaco" pitchFamily="2" charset="77"/>
              </a:rPr>
              <a:t># … with 898 more rows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96CF637-94B6-2548-8518-CD9545BDB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5" t="7918" r="4630" b="10504"/>
          <a:stretch/>
        </p:blipFill>
        <p:spPr>
          <a:xfrm>
            <a:off x="6211388" y="3743960"/>
            <a:ext cx="1940753" cy="24622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3CB31A6-DAF1-6E45-B59D-BE520450F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084" y="3743960"/>
            <a:ext cx="1940753" cy="25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" grpId="1" uiExpand="1" build="p"/>
      <p:bldP spid="26" grpId="0"/>
      <p:bldP spid="26" grpId="1"/>
      <p:bldP spid="27" grpId="0"/>
      <p:bldP spid="2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24216</TotalTime>
  <Words>1362</Words>
  <Application>Microsoft Macintosh PowerPoint</Application>
  <PresentationFormat>Widescreen</PresentationFormat>
  <Paragraphs>279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Lucida Handwriting</vt:lpstr>
      <vt:lpstr>Monaco</vt:lpstr>
      <vt:lpstr>Wingdings</vt:lpstr>
      <vt:lpstr>Office Theme</vt:lpstr>
      <vt:lpstr>Statistical data analysis in R</vt:lpstr>
      <vt:lpstr>PowerPoint Presentation</vt:lpstr>
      <vt:lpstr>Fitting distributions</vt:lpstr>
      <vt:lpstr>In this lecture</vt:lpstr>
      <vt:lpstr>Statement of the problem</vt:lpstr>
      <vt:lpstr>Statement of the problem</vt:lpstr>
      <vt:lpstr>Statement of the problem</vt:lpstr>
      <vt:lpstr>Techniques of distribution fittings</vt:lpstr>
      <vt:lpstr>Techniques of distribution fittings</vt:lpstr>
      <vt:lpstr>Maximum likelihood estimation</vt:lpstr>
      <vt:lpstr>Maximum likelihood estimation</vt:lpstr>
      <vt:lpstr>Maximum likelihood estimation</vt:lpstr>
      <vt:lpstr>Maximum likelihood estimation</vt:lpstr>
      <vt:lpstr>Maximum likelihood estimation</vt:lpstr>
      <vt:lpstr>Maximum likelihood estimation</vt:lpstr>
      <vt:lpstr>Moment matching estimation</vt:lpstr>
      <vt:lpstr>Moment matching estimation</vt:lpstr>
      <vt:lpstr>Quantile matching estimation</vt:lpstr>
      <vt:lpstr>Maximum goodness-of-fit estimation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data analysis in R</dc:title>
  <dc:creator>Victor Ermakov</dc:creator>
  <cp:lastModifiedBy>Microsoft Office User</cp:lastModifiedBy>
  <cp:revision>249</cp:revision>
  <dcterms:created xsi:type="dcterms:W3CDTF">2019-09-07T16:57:28Z</dcterms:created>
  <dcterms:modified xsi:type="dcterms:W3CDTF">2020-06-06T18:54:24Z</dcterms:modified>
</cp:coreProperties>
</file>